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03" r:id="rId2"/>
    <p:sldId id="286" r:id="rId3"/>
    <p:sldId id="287" r:id="rId4"/>
    <p:sldId id="277" r:id="rId5"/>
    <p:sldId id="297" r:id="rId6"/>
    <p:sldId id="264" r:id="rId7"/>
    <p:sldId id="298" r:id="rId8"/>
    <p:sldId id="294" r:id="rId9"/>
    <p:sldId id="295" r:id="rId10"/>
    <p:sldId id="296" r:id="rId11"/>
    <p:sldId id="279" r:id="rId12"/>
    <p:sldId id="291" r:id="rId13"/>
    <p:sldId id="292" r:id="rId14"/>
    <p:sldId id="293" r:id="rId15"/>
    <p:sldId id="30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717"/>
  </p:normalViewPr>
  <p:slideViewPr>
    <p:cSldViewPr snapToGrid="0">
      <p:cViewPr varScale="1">
        <p:scale>
          <a:sx n="88" d="100"/>
          <a:sy n="88" d="100"/>
        </p:scale>
        <p:origin x="176" y="5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4258C-31D4-0743-B11E-2495ED6B3FCC}" type="datetimeFigureOut">
              <a:rPr lang="en-US" smtClean="0"/>
              <a:t>8/15/25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807E8-4751-C04B-A386-1A032700FD6F}" type="slidenum">
              <a:rPr lang="en-US" smtClean="0"/>
              <a:t>‹#›</a:t>
            </a:fld>
            <a:endParaRPr lang="en-US"/>
          </a:p>
        </p:txBody>
      </p:sp>
    </p:spTree>
    <p:extLst>
      <p:ext uri="{BB962C8B-B14F-4D97-AF65-F5344CB8AC3E}">
        <p14:creationId xmlns:p14="http://schemas.microsoft.com/office/powerpoint/2010/main" val="103289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creating is part of media literacy. Allowing youth to tell their story of media portrayals is powerful.</a:t>
            </a:r>
          </a:p>
        </p:txBody>
      </p:sp>
      <p:sp>
        <p:nvSpPr>
          <p:cNvPr id="4" name="Slide Number Placeholder 3"/>
          <p:cNvSpPr>
            <a:spLocks noGrp="1"/>
          </p:cNvSpPr>
          <p:nvPr>
            <p:ph type="sldNum" sz="quarter" idx="5"/>
          </p:nvPr>
        </p:nvSpPr>
        <p:spPr/>
        <p:txBody>
          <a:bodyPr/>
          <a:lstStyle/>
          <a:p>
            <a:fld id="{EA8820C7-1895-BD42-BE28-B12BD92EF8D6}" type="slidenum">
              <a:rPr lang="en-US" smtClean="0"/>
              <a:t>4</a:t>
            </a:fld>
            <a:endParaRPr lang="en-US"/>
          </a:p>
        </p:txBody>
      </p:sp>
    </p:spTree>
    <p:extLst>
      <p:ext uri="{BB962C8B-B14F-4D97-AF65-F5344CB8AC3E}">
        <p14:creationId xmlns:p14="http://schemas.microsoft.com/office/powerpoint/2010/main" val="3034840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the favorite exhibit at the museum. More than 4,000 cards were completed about how participants’ stories get told.</a:t>
            </a:r>
          </a:p>
        </p:txBody>
      </p:sp>
      <p:sp>
        <p:nvSpPr>
          <p:cNvPr id="4" name="Slide Number Placeholder 3"/>
          <p:cNvSpPr>
            <a:spLocks noGrp="1"/>
          </p:cNvSpPr>
          <p:nvPr>
            <p:ph type="sldNum" sz="quarter" idx="5"/>
          </p:nvPr>
        </p:nvSpPr>
        <p:spPr/>
        <p:txBody>
          <a:bodyPr/>
          <a:lstStyle/>
          <a:p>
            <a:fld id="{EA8820C7-1895-BD42-BE28-B12BD92EF8D6}" type="slidenum">
              <a:rPr lang="en-US" smtClean="0"/>
              <a:t>6</a:t>
            </a:fld>
            <a:endParaRPr lang="en-US"/>
          </a:p>
        </p:txBody>
      </p:sp>
    </p:spTree>
    <p:extLst>
      <p:ext uri="{BB962C8B-B14F-4D97-AF65-F5344CB8AC3E}">
        <p14:creationId xmlns:p14="http://schemas.microsoft.com/office/powerpoint/2010/main" val="3963151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Giving youth ownership of the process. They have choices and more control the more they learn about the manipulative factors of social media.</a:t>
            </a:r>
          </a:p>
        </p:txBody>
      </p:sp>
      <p:sp>
        <p:nvSpPr>
          <p:cNvPr id="4" name="Slide Number Placeholder 3"/>
          <p:cNvSpPr>
            <a:spLocks noGrp="1"/>
          </p:cNvSpPr>
          <p:nvPr>
            <p:ph type="sldNum" sz="quarter" idx="5"/>
          </p:nvPr>
        </p:nvSpPr>
        <p:spPr/>
        <p:txBody>
          <a:bodyPr/>
          <a:lstStyle/>
          <a:p>
            <a:fld id="{EA8820C7-1895-BD42-BE28-B12BD92EF8D6}" type="slidenum">
              <a:rPr lang="en-US" smtClean="0"/>
              <a:t>11</a:t>
            </a:fld>
            <a:endParaRPr lang="en-US"/>
          </a:p>
        </p:txBody>
      </p:sp>
    </p:spTree>
    <p:extLst>
      <p:ext uri="{BB962C8B-B14F-4D97-AF65-F5344CB8AC3E}">
        <p14:creationId xmlns:p14="http://schemas.microsoft.com/office/powerpoint/2010/main" val="2394612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B1F5-625E-3917-38CB-3C595D4596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B7BB1E-8054-235F-E941-36DEE1F99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0BED00-E24B-8F38-C413-76EF9B6ED71E}"/>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22E2CB26-B151-62F7-B93F-352A2F060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89BB9-F1CE-81E9-3840-CF07C7DB372E}"/>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2735432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9F5B-8EA4-06B5-B563-00EAFF271E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6B1378-B148-B553-AD7A-DD1CC2F79D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85695-84FA-2832-36A4-8A196027D380}"/>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AC161963-4443-9C45-D6F0-AD5E723F50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AF866-BE6C-F110-D7C4-5738C8F2DBCC}"/>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342882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0E483A-FEE9-7DE5-07B3-967965747A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02424-533F-E16B-ABC3-E2BB5C97A7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3CBCE-6BBB-2CC1-C1EA-3180E871B500}"/>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A66A6569-E6FD-DFA1-D89A-41B355F4D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620D9-7C2B-680F-5329-DE525339A1DE}"/>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376926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96B0-1BA9-2A23-8BC2-C1BA6BD594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AC4E45-6247-3EF5-52A8-6970D081A6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75572-AECD-2E04-7EFE-47E56EBC8998}"/>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8914AB91-4E39-C301-AE66-F9801119C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50B11-CDDF-4BB3-D648-AAA787FF591D}"/>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336522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25A8-7801-8BDB-B3BA-10888E1BE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96572C-7844-A7F4-4FB6-2CEE45F587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D6520-9E77-3583-80CA-0241ECB8B5BD}"/>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413D3AF8-9EAA-4F99-1C05-0C5BB526D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167D4-4A99-82DD-4E49-AB0BE465CFEF}"/>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360646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FDCAC-C8E4-F71E-A80B-121FB81CE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6FA5F-7F42-9DF4-75B9-DE3803F62F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F37667-24F4-0208-E665-9B6007B79B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4EEB9-3B4D-4AA6-9A02-D53D763862CC}"/>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6" name="Footer Placeholder 5">
            <a:extLst>
              <a:ext uri="{FF2B5EF4-FFF2-40B4-BE49-F238E27FC236}">
                <a16:creationId xmlns:a16="http://schemas.microsoft.com/office/drawing/2014/main" id="{1B028B05-73DA-50C9-26CC-3363F8418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AFF712-2AD3-D22B-CB85-D3D20DD0773F}"/>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389529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1511-5290-B0CA-EBD2-5C5B09675A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7CCAE7-C09B-1A57-E36C-CACAEE4289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425B6E-4DD9-3B5E-99E3-9861B67ED1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66BCC-89EE-B5F1-A4BA-0E7EC8EBA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0E1044-92AE-FB31-145F-A9B5589AA5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40910E-6334-2E6F-D21B-1C90E2C25BE0}"/>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8" name="Footer Placeholder 7">
            <a:extLst>
              <a:ext uri="{FF2B5EF4-FFF2-40B4-BE49-F238E27FC236}">
                <a16:creationId xmlns:a16="http://schemas.microsoft.com/office/drawing/2014/main" id="{CC7DB3F3-06E2-09CC-C229-634D028AA8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0E9DE-D645-14B6-902E-C35E65328F55}"/>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50033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E477E-1140-60D4-3BE8-55223C331B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EA22EF-7F5A-1459-E608-2A2A26D2A61D}"/>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4" name="Footer Placeholder 3">
            <a:extLst>
              <a:ext uri="{FF2B5EF4-FFF2-40B4-BE49-F238E27FC236}">
                <a16:creationId xmlns:a16="http://schemas.microsoft.com/office/drawing/2014/main" id="{86CF8B38-A0E8-B0AF-F71B-0659F11D22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6C2294-BEB0-DAF4-86FB-F0C53FE23E2A}"/>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67031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7DC65-00B8-FD99-B924-33DEF2C32D7B}"/>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3" name="Footer Placeholder 2">
            <a:extLst>
              <a:ext uri="{FF2B5EF4-FFF2-40B4-BE49-F238E27FC236}">
                <a16:creationId xmlns:a16="http://schemas.microsoft.com/office/drawing/2014/main" id="{34961D3C-048E-3443-DE2F-52149A8756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F5D3BE-0D00-B761-719F-28F21D5EC9F2}"/>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243720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02D21-E409-D02B-DB77-346C8D4BB3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65DF0-8490-6790-2C01-6C8E5491A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9FCEA8-7A03-B3D7-7942-C85686D19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B8D9A-1245-4B91-8451-D1069D4BE9F1}"/>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6" name="Footer Placeholder 5">
            <a:extLst>
              <a:ext uri="{FF2B5EF4-FFF2-40B4-BE49-F238E27FC236}">
                <a16:creationId xmlns:a16="http://schemas.microsoft.com/office/drawing/2014/main" id="{4171593C-ED6C-00F4-57BC-2669E5AEC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2F4545-1139-D46E-068A-A6AF3F6F7F16}"/>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269454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C50B-BBF3-A07E-4834-756730D6A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EE598F-C974-48BA-BE17-D719F05328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D2F531-B457-AAE4-AD0E-2FB5A3758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2A6BE-C0EC-A043-C0E8-4FB812D23AD5}"/>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6" name="Footer Placeholder 5">
            <a:extLst>
              <a:ext uri="{FF2B5EF4-FFF2-40B4-BE49-F238E27FC236}">
                <a16:creationId xmlns:a16="http://schemas.microsoft.com/office/drawing/2014/main" id="{2BD3FA3C-07E0-46DB-B2A8-6A7BAD763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3C6C17-738E-2E3B-5504-5E621B041AD2}"/>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1923343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D8113-AD16-5565-36C3-AEA069941B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89B14D-A03C-A1D0-02BC-4E4BE61899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00F1F-546C-04BD-CE35-0D22AABC57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17DD3C7B-D772-E0AB-3304-4AFC0693A1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928879-F047-B3B5-BE98-EFDBFAC1FA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D891E8-BD72-1D40-975B-D75E1F327962}" type="slidenum">
              <a:rPr lang="en-US" smtClean="0"/>
              <a:t>‹#›</a:t>
            </a:fld>
            <a:endParaRPr lang="en-US"/>
          </a:p>
        </p:txBody>
      </p:sp>
    </p:spTree>
    <p:extLst>
      <p:ext uri="{BB962C8B-B14F-4D97-AF65-F5344CB8AC3E}">
        <p14:creationId xmlns:p14="http://schemas.microsoft.com/office/powerpoint/2010/main" val="2761992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bit.ly/4lIzXK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0FE0F2-0EB8-BD35-30BC-370CE6ABF5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0E312-5531-A845-52A0-1F7EF835AB35}"/>
              </a:ext>
            </a:extLst>
          </p:cNvPr>
          <p:cNvSpPr>
            <a:spLocks noGrp="1"/>
          </p:cNvSpPr>
          <p:nvPr>
            <p:ph type="title"/>
          </p:nvPr>
        </p:nvSpPr>
        <p:spPr>
          <a:xfrm>
            <a:off x="481013" y="3752849"/>
            <a:ext cx="3290887" cy="2452687"/>
          </a:xfrm>
        </p:spPr>
        <p:txBody>
          <a:bodyPr anchor="ctr">
            <a:normAutofit/>
          </a:bodyPr>
          <a:lstStyle/>
          <a:p>
            <a:r>
              <a:rPr lang="en-US" sz="3600"/>
              <a:t>Example of Wonder Media Library Programming</a:t>
            </a:r>
          </a:p>
        </p:txBody>
      </p:sp>
      <p:pic>
        <p:nvPicPr>
          <p:cNvPr id="5" name="Picture 4" descr="A close-up of a logo&#10;&#10;AI-generated content may be incorrect.">
            <a:extLst>
              <a:ext uri="{FF2B5EF4-FFF2-40B4-BE49-F238E27FC236}">
                <a16:creationId xmlns:a16="http://schemas.microsoft.com/office/drawing/2014/main" id="{DA6A1F2E-5EF7-54CE-AF4C-DD6436175C80}"/>
              </a:ext>
            </a:extLst>
          </p:cNvPr>
          <p:cNvPicPr>
            <a:picLocks noChangeAspect="1"/>
          </p:cNvPicPr>
          <p:nvPr/>
        </p:nvPicPr>
        <p:blipFill>
          <a:blip r:embed="rId2"/>
          <a:srcRect t="9426" b="27497"/>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6D4714A-8D4E-E74C-F95C-F2ED5CC98E9B}"/>
              </a:ext>
            </a:extLst>
          </p:cNvPr>
          <p:cNvSpPr>
            <a:spLocks noGrp="1"/>
          </p:cNvSpPr>
          <p:nvPr>
            <p:ph idx="1"/>
          </p:nvPr>
        </p:nvSpPr>
        <p:spPr>
          <a:xfrm>
            <a:off x="4223982" y="3752850"/>
            <a:ext cx="7485413" cy="2452687"/>
          </a:xfrm>
        </p:spPr>
        <p:txBody>
          <a:bodyPr anchor="ctr">
            <a:normAutofit/>
          </a:bodyPr>
          <a:lstStyle/>
          <a:p>
            <a:r>
              <a:rPr lang="en-US" sz="1500" dirty="0"/>
              <a:t>Features an original song by four Kalamazoo-area artists</a:t>
            </a:r>
          </a:p>
          <a:p>
            <a:r>
              <a:rPr lang="en-US" sz="1500" dirty="0"/>
              <a:t>Focuses on the media literacy concepts that media messages convey specific values, lifestyles or points of view; and different people experience the same message differently.</a:t>
            </a:r>
          </a:p>
          <a:p>
            <a:r>
              <a:rPr lang="en-US" sz="1500" dirty="0"/>
              <a:t>Encourages critical analysis by tweens and teens of content</a:t>
            </a:r>
          </a:p>
          <a:p>
            <a:r>
              <a:rPr lang="en-US" sz="1500" dirty="0"/>
              <a:t>Utilizes the engaging format of music to appeal to target audience</a:t>
            </a:r>
          </a:p>
          <a:p>
            <a:r>
              <a:rPr lang="en-US" sz="1500" dirty="0"/>
              <a:t>Incorporates various learning styles – visual, kinetic, auditory</a:t>
            </a:r>
          </a:p>
          <a:p>
            <a:r>
              <a:rPr lang="en-US" sz="1500" dirty="0"/>
              <a:t>Encompasses digital games on </a:t>
            </a:r>
            <a:r>
              <a:rPr lang="en-US" sz="1500" dirty="0" err="1"/>
              <a:t>WML.org</a:t>
            </a:r>
            <a:r>
              <a:rPr lang="en-US" sz="1500" dirty="0"/>
              <a:t>, lesson plans and in-person discussions. </a:t>
            </a:r>
          </a:p>
        </p:txBody>
      </p:sp>
    </p:spTree>
    <p:extLst>
      <p:ext uri="{BB962C8B-B14F-4D97-AF65-F5344CB8AC3E}">
        <p14:creationId xmlns:p14="http://schemas.microsoft.com/office/powerpoint/2010/main" val="455657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F427DF-AE0E-34CA-B4BC-385ACA2C252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748B26-7725-EB96-6E9F-09967D9F39AC}"/>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Whose Story Gets Told user-completed cards</a:t>
            </a:r>
          </a:p>
        </p:txBody>
      </p:sp>
      <p:sp>
        <p:nvSpPr>
          <p:cNvPr id="18" name="Rectangle 1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ece of paper with writing on it&#10;&#10;AI-generated content may be incorrect.">
            <a:extLst>
              <a:ext uri="{FF2B5EF4-FFF2-40B4-BE49-F238E27FC236}">
                <a16:creationId xmlns:a16="http://schemas.microsoft.com/office/drawing/2014/main" id="{1A89A0AC-76F6-2E76-23EB-40CF45400209}"/>
              </a:ext>
            </a:extLst>
          </p:cNvPr>
          <p:cNvPicPr>
            <a:picLocks noGrp="1" noChangeAspect="1"/>
          </p:cNvPicPr>
          <p:nvPr>
            <p:ph sz="half" idx="1"/>
          </p:nvPr>
        </p:nvPicPr>
        <p:blipFill>
          <a:blip r:embed="rId2"/>
          <a:stretch>
            <a:fillRect/>
          </a:stretch>
        </p:blipFill>
        <p:spPr>
          <a:xfrm>
            <a:off x="545237" y="1032113"/>
            <a:ext cx="3685032" cy="4864729"/>
          </a:xfrm>
          <a:prstGeom prst="rect">
            <a:avLst/>
          </a:prstGeom>
        </p:spPr>
      </p:pic>
      <p:pic>
        <p:nvPicPr>
          <p:cNvPr id="11" name="Content Placeholder 10" descr="A paper with writing on it&#10;&#10;AI-generated content may be incorrect.">
            <a:extLst>
              <a:ext uri="{FF2B5EF4-FFF2-40B4-BE49-F238E27FC236}">
                <a16:creationId xmlns:a16="http://schemas.microsoft.com/office/drawing/2014/main" id="{DA1F49F6-FDDE-E100-9846-2EA0D9E0DF5F}"/>
              </a:ext>
            </a:extLst>
          </p:cNvPr>
          <p:cNvPicPr>
            <a:picLocks noGrp="1" noChangeAspect="1"/>
          </p:cNvPicPr>
          <p:nvPr>
            <p:ph sz="half" idx="2"/>
          </p:nvPr>
        </p:nvPicPr>
        <p:blipFill>
          <a:blip r:embed="rId3"/>
          <a:stretch>
            <a:fillRect/>
          </a:stretch>
        </p:blipFill>
        <p:spPr>
          <a:xfrm>
            <a:off x="4457706" y="1040113"/>
            <a:ext cx="3685032" cy="4848727"/>
          </a:xfrm>
          <a:prstGeom prst="rect">
            <a:avLst/>
          </a:prstGeom>
        </p:spPr>
      </p:pic>
      <p:sp>
        <p:nvSpPr>
          <p:cNvPr id="22" name="Rectangle 2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293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7BCDCA-D193-27BB-E8EF-40DFC4D38B7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CDA72-F4A1-5712-ECC5-DEB1D28FECC6}"/>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100" kern="1200">
                <a:solidFill>
                  <a:schemeClr val="tx1"/>
                </a:solidFill>
                <a:latin typeface="+mj-lt"/>
                <a:ea typeface="+mj-ea"/>
                <a:cs typeface="+mj-cs"/>
              </a:rPr>
              <a:t>Programming Ideas for “Whose Story Is It Anyway?”</a:t>
            </a:r>
            <a:endParaRPr lang="en-US" sz="4100" b="1" kern="1200">
              <a:solidFill>
                <a:schemeClr val="tx1"/>
              </a:solidFill>
              <a:latin typeface="+mj-lt"/>
              <a:ea typeface="+mj-ea"/>
              <a:cs typeface="+mj-cs"/>
            </a:endParaRPr>
          </a:p>
        </p:txBody>
      </p:sp>
      <p:sp>
        <p:nvSpPr>
          <p:cNvPr id="20" name="Rectangle 1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FD2AC49-53F1-D8D0-F325-AB06EE6DCD92}"/>
              </a:ext>
            </a:extLst>
          </p:cNvPr>
          <p:cNvSpPr>
            <a:spLocks noGrp="1"/>
          </p:cNvSpPr>
          <p:nvPr>
            <p:ph sz="half" idx="2"/>
          </p:nvPr>
        </p:nvSpPr>
        <p:spPr>
          <a:xfrm>
            <a:off x="793661" y="2599509"/>
            <a:ext cx="4530898" cy="3639450"/>
          </a:xfrm>
        </p:spPr>
        <p:txBody>
          <a:bodyPr vert="horz" lIns="91440" tIns="45720" rIns="91440" bIns="45720" rtlCol="0" anchor="ctr">
            <a:normAutofit/>
          </a:bodyPr>
          <a:lstStyle/>
          <a:p>
            <a:r>
              <a:rPr lang="en-US" sz="1900"/>
              <a:t>If you were in charge of a major media company, what would you do to change the way that media messages portray various groups of people in society?</a:t>
            </a:r>
          </a:p>
          <a:p>
            <a:endParaRPr lang="en-US" sz="1900"/>
          </a:p>
          <a:p>
            <a:r>
              <a:rPr lang="en-US" sz="1900"/>
              <a:t>Visit the If I Were a Media Boss page on wondermedialibrary.org and read a few of the more than 2,000 hand-written cards that visitors to Wonder Media have written with </a:t>
            </a:r>
            <a:r>
              <a:rPr lang="en-US" sz="1900" i="1"/>
              <a:t>their </a:t>
            </a:r>
            <a:r>
              <a:rPr lang="en-US" sz="1900"/>
              <a:t> programming ideas! Do you like any of the ideas presented? Why or why not?</a:t>
            </a:r>
          </a:p>
        </p:txBody>
      </p:sp>
      <p:pic>
        <p:nvPicPr>
          <p:cNvPr id="8" name="Content Placeholder 7" descr="A close-up of a logo&#10;&#10;AI-generated content may be incorrect.">
            <a:extLst>
              <a:ext uri="{FF2B5EF4-FFF2-40B4-BE49-F238E27FC236}">
                <a16:creationId xmlns:a16="http://schemas.microsoft.com/office/drawing/2014/main" id="{6B3E3197-A2E6-EA6B-A608-857CB5A93A89}"/>
              </a:ext>
            </a:extLst>
          </p:cNvPr>
          <p:cNvPicPr>
            <a:picLocks noGrp="1" noChangeAspect="1"/>
          </p:cNvPicPr>
          <p:nvPr>
            <p:ph sz="half" idx="1"/>
          </p:nvPr>
        </p:nvPicPr>
        <p:blipFill>
          <a:blip r:embed="rId3"/>
          <a:stretch>
            <a:fillRect/>
          </a:stretch>
        </p:blipFill>
        <p:spPr>
          <a:xfrm>
            <a:off x="5911532" y="2731916"/>
            <a:ext cx="5150277" cy="3218922"/>
          </a:xfrm>
          <a:prstGeom prst="rect">
            <a:avLst/>
          </a:prstGeom>
        </p:spPr>
      </p:pic>
      <p:sp>
        <p:nvSpPr>
          <p:cNvPr id="19" name="Rectangle 1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4035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1EC1228-8B00-4D31-8616-AAB846D68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D6B99-5114-AFFF-2DB1-AEA825BFE766}"/>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a:solidFill>
                  <a:schemeClr val="tx1"/>
                </a:solidFill>
                <a:latin typeface="+mj-lt"/>
                <a:ea typeface="+mj-ea"/>
                <a:cs typeface="+mj-cs"/>
              </a:rPr>
              <a:t>If I Were A Media Boss user-completed cards</a:t>
            </a:r>
          </a:p>
        </p:txBody>
      </p: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white paper with writing on it&#10;&#10;AI-generated content may be incorrect.">
            <a:extLst>
              <a:ext uri="{FF2B5EF4-FFF2-40B4-BE49-F238E27FC236}">
                <a16:creationId xmlns:a16="http://schemas.microsoft.com/office/drawing/2014/main" id="{CAB77E0A-A4FE-D0A6-AC81-A2D53A00B6F8}"/>
              </a:ext>
            </a:extLst>
          </p:cNvPr>
          <p:cNvPicPr>
            <a:picLocks noGrp="1" noChangeAspect="1"/>
          </p:cNvPicPr>
          <p:nvPr>
            <p:ph sz="half" idx="2"/>
          </p:nvPr>
        </p:nvPicPr>
        <p:blipFill>
          <a:blip r:embed="rId2"/>
          <a:srcRect r="7879" b="2"/>
          <a:stretch>
            <a:fillRect/>
          </a:stretch>
        </p:blipFill>
        <p:spPr>
          <a:xfrm>
            <a:off x="545237" y="858525"/>
            <a:ext cx="3685032" cy="5211906"/>
          </a:xfrm>
          <a:prstGeom prst="rect">
            <a:avLst/>
          </a:prstGeom>
        </p:spPr>
      </p:pic>
      <p:pic>
        <p:nvPicPr>
          <p:cNvPr id="6" name="Content Placeholder 5" descr="A paper with writing on it&#10;&#10;AI-generated content may be incorrect.">
            <a:extLst>
              <a:ext uri="{FF2B5EF4-FFF2-40B4-BE49-F238E27FC236}">
                <a16:creationId xmlns:a16="http://schemas.microsoft.com/office/drawing/2014/main" id="{A5FA01B8-7E60-E310-582E-B1467DF6B582}"/>
              </a:ext>
            </a:extLst>
          </p:cNvPr>
          <p:cNvPicPr>
            <a:picLocks noGrp="1" noChangeAspect="1"/>
          </p:cNvPicPr>
          <p:nvPr>
            <p:ph sz="half" idx="1"/>
          </p:nvPr>
        </p:nvPicPr>
        <p:blipFill>
          <a:blip r:embed="rId3"/>
          <a:srcRect l="3571" r="4308" b="2"/>
          <a:stretch>
            <a:fillRect/>
          </a:stretch>
        </p:blipFill>
        <p:spPr>
          <a:xfrm>
            <a:off x="4457706" y="858524"/>
            <a:ext cx="3685032" cy="5211906"/>
          </a:xfrm>
          <a:prstGeom prst="rect">
            <a:avLst/>
          </a:prstGeom>
        </p:spPr>
      </p:pic>
      <p:sp>
        <p:nvSpPr>
          <p:cNvPr id="19" name="Rectangle 1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151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494F41-4EA9-57FF-D34E-8C8717AC6A9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AA8ABB-E28C-4BD6-B2CD-376882E92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69B5E9-895F-8437-2A5D-298E19B150F6}"/>
              </a:ext>
            </a:extLst>
          </p:cNvPr>
          <p:cNvSpPr>
            <a:spLocks noGrp="1"/>
          </p:cNvSpPr>
          <p:nvPr>
            <p:ph type="title"/>
          </p:nvPr>
        </p:nvSpPr>
        <p:spPr>
          <a:xfrm>
            <a:off x="8763604" y="679731"/>
            <a:ext cx="3090345" cy="3736540"/>
          </a:xfrm>
        </p:spPr>
        <p:txBody>
          <a:bodyPr vert="horz" lIns="91440" tIns="45720" rIns="91440" bIns="45720" rtlCol="0" anchor="b">
            <a:normAutofit/>
          </a:bodyPr>
          <a:lstStyle/>
          <a:p>
            <a:r>
              <a:rPr lang="en-US" sz="4600" kern="1200">
                <a:solidFill>
                  <a:schemeClr val="tx1"/>
                </a:solidFill>
                <a:latin typeface="+mj-lt"/>
                <a:ea typeface="+mj-ea"/>
                <a:cs typeface="+mj-cs"/>
              </a:rPr>
              <a:t>If I Were A Media Boss user-completed cards</a:t>
            </a:r>
          </a:p>
        </p:txBody>
      </p:sp>
      <p:grpSp>
        <p:nvGrpSpPr>
          <p:cNvPr id="19" name="Group 18">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20" name="Straight Connector 19">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oster with writing on it&#10;&#10;AI-generated content may be incorrect.">
            <a:extLst>
              <a:ext uri="{FF2B5EF4-FFF2-40B4-BE49-F238E27FC236}">
                <a16:creationId xmlns:a16="http://schemas.microsoft.com/office/drawing/2014/main" id="{A8ABECC7-CE30-06B4-5736-03EC67F8249C}"/>
              </a:ext>
            </a:extLst>
          </p:cNvPr>
          <p:cNvPicPr>
            <a:picLocks noGrp="1" noChangeAspect="1"/>
          </p:cNvPicPr>
          <p:nvPr>
            <p:ph sz="half" idx="1"/>
          </p:nvPr>
        </p:nvPicPr>
        <p:blipFill>
          <a:blip r:embed="rId2"/>
          <a:srcRect l="5889" r="7624" b="-3"/>
          <a:stretch>
            <a:fillRect/>
          </a:stretch>
        </p:blipFill>
        <p:spPr>
          <a:xfrm>
            <a:off x="996363" y="972235"/>
            <a:ext cx="3383280" cy="5047735"/>
          </a:xfrm>
          <a:prstGeom prst="rect">
            <a:avLst/>
          </a:prstGeom>
        </p:spPr>
      </p:pic>
      <p:pic>
        <p:nvPicPr>
          <p:cNvPr id="12" name="Content Placeholder 11" descr="A drawing of a heart and a note&#10;&#10;AI-generated content may be incorrect.">
            <a:extLst>
              <a:ext uri="{FF2B5EF4-FFF2-40B4-BE49-F238E27FC236}">
                <a16:creationId xmlns:a16="http://schemas.microsoft.com/office/drawing/2014/main" id="{0DC08B25-C50D-A7DB-6639-C8A3606BB6D3}"/>
              </a:ext>
            </a:extLst>
          </p:cNvPr>
          <p:cNvPicPr>
            <a:picLocks noGrp="1" noChangeAspect="1"/>
          </p:cNvPicPr>
          <p:nvPr>
            <p:ph sz="half" idx="2"/>
          </p:nvPr>
        </p:nvPicPr>
        <p:blipFill>
          <a:blip r:embed="rId3"/>
          <a:srcRect l="5352" r="6163" b="-3"/>
          <a:stretch>
            <a:fillRect/>
          </a:stretch>
        </p:blipFill>
        <p:spPr>
          <a:xfrm>
            <a:off x="4683639" y="972235"/>
            <a:ext cx="3383280" cy="5047735"/>
          </a:xfrm>
          <a:prstGeom prst="rect">
            <a:avLst/>
          </a:prstGeom>
        </p:spPr>
      </p:pic>
    </p:spTree>
    <p:extLst>
      <p:ext uri="{BB962C8B-B14F-4D97-AF65-F5344CB8AC3E}">
        <p14:creationId xmlns:p14="http://schemas.microsoft.com/office/powerpoint/2010/main" val="2923227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8A8FCE-A259-8FE3-AD41-1C41449BA9E3}"/>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B4750-6ED2-99F0-2E7E-17CA4AA754EC}"/>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4200" kern="1200">
                <a:solidFill>
                  <a:schemeClr val="tx1"/>
                </a:solidFill>
                <a:latin typeface="+mj-lt"/>
                <a:ea typeface="+mj-ea"/>
                <a:cs typeface="+mj-cs"/>
              </a:rPr>
              <a:t>If I Were A Media Boss user-completed cards</a:t>
            </a:r>
          </a:p>
        </p:txBody>
      </p:sp>
      <p:grpSp>
        <p:nvGrpSpPr>
          <p:cNvPr id="15" name="Group 1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white paper with writing on it&#10;&#10;AI-generated content may be incorrect.">
            <a:extLst>
              <a:ext uri="{FF2B5EF4-FFF2-40B4-BE49-F238E27FC236}">
                <a16:creationId xmlns:a16="http://schemas.microsoft.com/office/drawing/2014/main" id="{20294B7E-4287-D9BA-A5E2-E8C2CCB83298}"/>
              </a:ext>
            </a:extLst>
          </p:cNvPr>
          <p:cNvPicPr>
            <a:picLocks noGrp="1" noChangeAspect="1"/>
          </p:cNvPicPr>
          <p:nvPr>
            <p:ph sz="half" idx="1"/>
          </p:nvPr>
        </p:nvPicPr>
        <p:blipFill>
          <a:blip r:embed="rId2"/>
          <a:stretch>
            <a:fillRect/>
          </a:stretch>
        </p:blipFill>
        <p:spPr>
          <a:xfrm>
            <a:off x="6592996" y="666728"/>
            <a:ext cx="4194993" cy="5465791"/>
          </a:xfrm>
          <a:prstGeom prst="rect">
            <a:avLst/>
          </a:prstGeom>
        </p:spPr>
      </p:pic>
    </p:spTree>
    <p:extLst>
      <p:ext uri="{BB962C8B-B14F-4D97-AF65-F5344CB8AC3E}">
        <p14:creationId xmlns:p14="http://schemas.microsoft.com/office/powerpoint/2010/main" val="1550516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61EC0F7F-D07A-5ABD-D42D-D4D27C143D5C}"/>
              </a:ext>
            </a:extLst>
          </p:cNvPr>
          <p:cNvPicPr>
            <a:picLocks noChangeAspect="1"/>
          </p:cNvPicPr>
          <p:nvPr/>
        </p:nvPicPr>
        <p:blipFill>
          <a:blip r:embed="rId2"/>
          <a:stretch>
            <a:fillRect/>
          </a:stretch>
        </p:blipFill>
        <p:spPr>
          <a:xfrm>
            <a:off x="990600" y="953838"/>
            <a:ext cx="10134600" cy="4889943"/>
          </a:xfrm>
          <a:prstGeom prst="rect">
            <a:avLst/>
          </a:prstGeom>
        </p:spPr>
      </p:pic>
    </p:spTree>
    <p:extLst>
      <p:ext uri="{BB962C8B-B14F-4D97-AF65-F5344CB8AC3E}">
        <p14:creationId xmlns:p14="http://schemas.microsoft.com/office/powerpoint/2010/main" val="1415346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DBF95-BD1E-2F47-F134-71CCAEB89641}"/>
              </a:ext>
            </a:extLst>
          </p:cNvPr>
          <p:cNvSpPr>
            <a:spLocks noGrp="1"/>
          </p:cNvSpPr>
          <p:nvPr>
            <p:ph type="title"/>
          </p:nvPr>
        </p:nvSpPr>
        <p:spPr>
          <a:xfrm>
            <a:off x="725424" y="548641"/>
            <a:ext cx="10741152" cy="1132258"/>
          </a:xfrm>
        </p:spPr>
        <p:txBody>
          <a:bodyPr>
            <a:normAutofit fontScale="90000"/>
          </a:bodyPr>
          <a:lstStyle/>
          <a:p>
            <a:pPr algn="ctr"/>
            <a:r>
              <a:rPr lang="en-US" dirty="0">
                <a:latin typeface="Arial" panose="020B0604020202020204" pitchFamily="34" charset="0"/>
                <a:cs typeface="Arial" panose="020B0604020202020204" pitchFamily="34" charset="0"/>
              </a:rPr>
              <a:t>“Whose Story is It Anyway?”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By Lady Ace Boogie, Nathan Moore, </a:t>
            </a:r>
            <a:r>
              <a:rPr lang="en-US" dirty="0"/>
              <a:t>Álvaro Paz and </a:t>
            </a:r>
            <a:r>
              <a:rPr lang="en-US" dirty="0">
                <a:latin typeface="Arial" panose="020B0604020202020204" pitchFamily="34" charset="0"/>
                <a:cs typeface="Arial" panose="020B0604020202020204" pitchFamily="34" charset="0"/>
              </a:rPr>
              <a:t>Carla Fernández-Soto</a:t>
            </a:r>
            <a:endParaRPr lang="en-US"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06FA97-9407-13B3-FEE8-ACEF0AAA4566}"/>
              </a:ext>
            </a:extLst>
          </p:cNvPr>
          <p:cNvSpPr>
            <a:spLocks noGrp="1"/>
          </p:cNvSpPr>
          <p:nvPr>
            <p:ph sz="half" idx="1"/>
          </p:nvPr>
        </p:nvSpPr>
        <p:spPr>
          <a:xfrm>
            <a:off x="612648" y="2782388"/>
            <a:ext cx="5483352" cy="3526971"/>
          </a:xfrm>
        </p:spPr>
        <p:txBody>
          <a:bodyPr>
            <a:normAutofit lnSpcReduction="10000"/>
          </a:bodyPr>
          <a:lstStyle/>
          <a:p>
            <a:pPr marL="0" indent="0">
              <a:buNone/>
            </a:pPr>
            <a:r>
              <a:rPr lang="en-US" dirty="0"/>
              <a:t>Lyrics: https://</a:t>
            </a:r>
            <a:r>
              <a:rPr lang="en-US" dirty="0" err="1"/>
              <a:t>bit.ly</a:t>
            </a:r>
            <a:r>
              <a:rPr lang="en-US" dirty="0"/>
              <a:t>/4khSAoK</a:t>
            </a:r>
          </a:p>
          <a:p>
            <a:pPr marL="0" indent="0">
              <a:buNone/>
            </a:pPr>
            <a:r>
              <a:rPr lang="en-US" dirty="0">
                <a:latin typeface="Arial" panose="020B0604020202020204" pitchFamily="34" charset="0"/>
                <a:cs typeface="Arial" panose="020B0604020202020204" pitchFamily="34" charset="0"/>
              </a:rPr>
              <a:t>Link to song on Spotify: </a:t>
            </a:r>
            <a:r>
              <a:rPr lang="en-US" dirty="0">
                <a:solidFill>
                  <a:srgbClr val="FF0000"/>
                </a:solidFill>
                <a:hlinkClick r:id="rId4"/>
              </a:rPr>
              <a:t>https://bit.ly/4lIzXKU</a:t>
            </a:r>
            <a:endParaRPr lang="en-US" dirty="0">
              <a:solidFill>
                <a:srgbClr val="FF0000"/>
              </a:solidFill>
            </a:endParaRPr>
          </a:p>
          <a:p>
            <a:pPr marL="0" indent="0">
              <a:buNone/>
            </a:pPr>
            <a:r>
              <a:rPr lang="en-US" dirty="0"/>
              <a:t>Chorus: </a:t>
            </a:r>
          </a:p>
          <a:p>
            <a:pPr marL="0" indent="0">
              <a:lnSpc>
                <a:spcPct val="100000"/>
              </a:lnSpc>
              <a:buNone/>
            </a:pPr>
            <a:r>
              <a:rPr lang="en-US" dirty="0">
                <a:latin typeface="Arial" panose="020B0604020202020204" pitchFamily="34" charset="0"/>
                <a:cs typeface="Arial" panose="020B0604020202020204" pitchFamily="34" charset="0"/>
              </a:rPr>
              <a:t>Is it you? It is me? Is it her?  </a:t>
            </a:r>
          </a:p>
          <a:p>
            <a:pPr marL="0" indent="0">
              <a:lnSpc>
                <a:spcPct val="100000"/>
              </a:lnSpc>
              <a:buNone/>
            </a:pPr>
            <a:r>
              <a:rPr lang="en-US" dirty="0">
                <a:latin typeface="Arial" panose="020B0604020202020204" pitchFamily="34" charset="0"/>
                <a:cs typeface="Arial" panose="020B0604020202020204" pitchFamily="34" charset="0"/>
              </a:rPr>
              <a:t>Is it them? Is it they? Is it us? </a:t>
            </a:r>
          </a:p>
          <a:p>
            <a:pPr marL="0" indent="0">
              <a:lnSpc>
                <a:spcPct val="100000"/>
              </a:lnSpc>
              <a:buNone/>
            </a:pPr>
            <a:r>
              <a:rPr lang="en-US" dirty="0">
                <a:latin typeface="Arial" panose="020B0604020202020204" pitchFamily="34" charset="0"/>
                <a:cs typeface="Arial" panose="020B0604020202020204" pitchFamily="34" charset="0"/>
              </a:rPr>
              <a:t>Whose story is it anyway?</a:t>
            </a:r>
          </a:p>
          <a:p>
            <a:pPr marL="0" indent="0">
              <a:lnSpc>
                <a:spcPct val="100000"/>
              </a:lnSpc>
              <a:buNone/>
            </a:pPr>
            <a:endParaRPr lang="en-US" i="1" dirty="0">
              <a:latin typeface="Arial" panose="020B0604020202020204" pitchFamily="34" charset="0"/>
              <a:cs typeface="Arial" panose="020B0604020202020204" pitchFamily="34" charset="0"/>
            </a:endParaRPr>
          </a:p>
          <a:p>
            <a:pPr marL="0" indent="0">
              <a:lnSpc>
                <a:spcPct val="100000"/>
              </a:lnSpc>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75016DD-AAAD-4CA1-C7FF-BEC9DEF1CC5C}"/>
              </a:ext>
            </a:extLst>
          </p:cNvPr>
          <p:cNvPicPr>
            <a:picLocks noChangeAspect="1"/>
          </p:cNvPicPr>
          <p:nvPr/>
        </p:nvPicPr>
        <p:blipFill>
          <a:blip r:embed="rId5"/>
          <a:stretch>
            <a:fillRect/>
          </a:stretch>
        </p:blipFill>
        <p:spPr>
          <a:xfrm>
            <a:off x="6659011" y="2035535"/>
            <a:ext cx="4544291" cy="4544291"/>
          </a:xfrm>
          <a:prstGeom prst="rect">
            <a:avLst/>
          </a:prstGeom>
        </p:spPr>
      </p:pic>
      <p:pic>
        <p:nvPicPr>
          <p:cNvPr id="4" name="Whose Story Gets Told RC3">
            <a:hlinkClick r:id="" action="ppaction://media"/>
            <a:extLst>
              <a:ext uri="{FF2B5EF4-FFF2-40B4-BE49-F238E27FC236}">
                <a16:creationId xmlns:a16="http://schemas.microsoft.com/office/drawing/2014/main" id="{C19C7E07-DE78-299C-CE55-C651C84E99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383061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23F118-3C7F-8FA3-6B94-ADE3078E899E}"/>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D56F56-5872-F02D-7A8E-1BCC2B14DEDE}"/>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kern="1200">
                <a:solidFill>
                  <a:srgbClr val="FFFFFF"/>
                </a:solidFill>
                <a:latin typeface="+mj-lt"/>
                <a:ea typeface="+mj-ea"/>
                <a:cs typeface="+mj-cs"/>
              </a:rPr>
              <a:t>“Whose Story Is it Anyway?” </a:t>
            </a:r>
            <a:br>
              <a:rPr lang="en-US" sz="4000" kern="1200">
                <a:solidFill>
                  <a:srgbClr val="FFFFFF"/>
                </a:solidFill>
                <a:latin typeface="+mj-lt"/>
                <a:ea typeface="+mj-ea"/>
                <a:cs typeface="+mj-cs"/>
              </a:rPr>
            </a:br>
            <a:br>
              <a:rPr lang="en-US" sz="4000" b="0" kern="1200">
                <a:solidFill>
                  <a:srgbClr val="FFFFFF"/>
                </a:solidFill>
                <a:latin typeface="+mj-lt"/>
                <a:ea typeface="+mj-ea"/>
                <a:cs typeface="+mj-cs"/>
              </a:rPr>
            </a:br>
            <a:br>
              <a:rPr lang="en-US" sz="4000" b="0" kern="1200">
                <a:solidFill>
                  <a:srgbClr val="FFFFFF"/>
                </a:solidFill>
                <a:latin typeface="+mj-lt"/>
                <a:ea typeface="+mj-ea"/>
                <a:cs typeface="+mj-cs"/>
              </a:rPr>
            </a:br>
            <a:br>
              <a:rPr lang="en-US" sz="4000" b="0" kern="1200">
                <a:solidFill>
                  <a:srgbClr val="FFFFFF"/>
                </a:solidFill>
                <a:latin typeface="+mj-lt"/>
                <a:ea typeface="+mj-ea"/>
                <a:cs typeface="+mj-cs"/>
              </a:rPr>
            </a:br>
            <a:endParaRPr lang="en-US" sz="40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F73F37DB-CEF2-4B87-440B-12B678005A2F}"/>
              </a:ext>
            </a:extLst>
          </p:cNvPr>
          <p:cNvSpPr>
            <a:spLocks noGrp="1"/>
          </p:cNvSpPr>
          <p:nvPr>
            <p:ph idx="1"/>
          </p:nvPr>
        </p:nvSpPr>
        <p:spPr>
          <a:xfrm>
            <a:off x="4380855" y="617517"/>
            <a:ext cx="3427283" cy="5652654"/>
          </a:xfrm>
        </p:spPr>
        <p:txBody>
          <a:bodyPr vert="horz" lIns="91440" tIns="45720" rIns="91440" bIns="45720" rtlCol="0">
            <a:normAutofit/>
          </a:bodyPr>
          <a:lstStyle/>
          <a:p>
            <a:pPr marL="0" indent="0">
              <a:lnSpc>
                <a:spcPct val="150000"/>
              </a:lnSpc>
              <a:buNone/>
            </a:pPr>
            <a:br>
              <a:rPr lang="en-US" sz="800" dirty="0"/>
            </a:br>
            <a:endParaRPr lang="en-US" sz="800" dirty="0"/>
          </a:p>
          <a:p>
            <a:pPr marL="0" indent="0">
              <a:lnSpc>
                <a:spcPct val="150000"/>
              </a:lnSpc>
              <a:buNone/>
            </a:pPr>
            <a:br>
              <a:rPr lang="en-US" sz="800" dirty="0"/>
            </a:br>
            <a:r>
              <a:rPr lang="en-US" sz="800" u="sng" dirty="0"/>
              <a:t>V1/Lady Ace:</a:t>
            </a:r>
            <a:br>
              <a:rPr lang="en-US" sz="800" dirty="0"/>
            </a:br>
            <a:r>
              <a:rPr lang="en-US" sz="800" dirty="0"/>
              <a:t>Whoever you are, whatever you do, whatever you feel, whatever you choose. However you move, end of the day it’s all in you.</a:t>
            </a:r>
          </a:p>
          <a:p>
            <a:pPr marL="0" indent="0">
              <a:lnSpc>
                <a:spcPct val="150000"/>
              </a:lnSpc>
              <a:buNone/>
            </a:pPr>
            <a:r>
              <a:rPr lang="en-US" sz="800" dirty="0"/>
              <a:t>Shake up the world with it. Elevate straight up off the floor with it. High as the  sky  there </a:t>
            </a:r>
            <a:r>
              <a:rPr lang="en-US" sz="800" dirty="0" err="1"/>
              <a:t>ain’t</a:t>
            </a:r>
            <a:r>
              <a:rPr lang="en-US" sz="800" dirty="0"/>
              <a:t> no limits.  </a:t>
            </a:r>
          </a:p>
          <a:p>
            <a:pPr marL="0" indent="0">
              <a:lnSpc>
                <a:spcPct val="150000"/>
              </a:lnSpc>
              <a:buNone/>
            </a:pPr>
            <a:r>
              <a:rPr lang="en-US" sz="800" dirty="0"/>
              <a:t>You were born with it... Look in the mirror who you see. Hopefully it’s the human that you’re destined to be. Hopefully you can see what the rest of us see. I’m talking to you but I’m also talking to me.</a:t>
            </a:r>
          </a:p>
          <a:p>
            <a:pPr marL="0" indent="0">
              <a:lnSpc>
                <a:spcPct val="150000"/>
              </a:lnSpc>
              <a:buNone/>
            </a:pPr>
            <a:r>
              <a:rPr lang="en-US" sz="800" dirty="0"/>
              <a:t>A whole lot of affirmation manifesting is key; get you to your destination - it’s the hustle for me. It’s the way you go and get it. t’s the tussle for me. Gotta grind move </a:t>
            </a:r>
            <a:r>
              <a:rPr lang="en-US" sz="800" dirty="0" err="1"/>
              <a:t>ya</a:t>
            </a:r>
            <a:r>
              <a:rPr lang="en-US" sz="800" dirty="0"/>
              <a:t> muscle, don’t you buckle </a:t>
            </a:r>
            <a:r>
              <a:rPr lang="en-US" sz="800" dirty="0" err="1"/>
              <a:t>ya</a:t>
            </a:r>
            <a:r>
              <a:rPr lang="en-US" sz="800" dirty="0"/>
              <a:t> knees.</a:t>
            </a:r>
          </a:p>
          <a:p>
            <a:pPr marL="0" indent="0">
              <a:lnSpc>
                <a:spcPct val="150000"/>
              </a:lnSpc>
              <a:buNone/>
            </a:pPr>
            <a:r>
              <a:rPr lang="en-US" sz="800" dirty="0"/>
              <a:t>Stay consistent pay attention cause this knowledge is free. Open you mind and your heart </a:t>
            </a:r>
            <a:r>
              <a:rPr lang="en-US" sz="800" dirty="0" err="1"/>
              <a:t>gotta</a:t>
            </a:r>
            <a:r>
              <a:rPr lang="en-US" sz="800" dirty="0"/>
              <a:t>  tap in your chi. When your energy is low don’t forget you can breathe. And when your energy is high show the world who you be. </a:t>
            </a:r>
          </a:p>
          <a:p>
            <a:pPr marL="0" indent="0">
              <a:lnSpc>
                <a:spcPct val="150000"/>
              </a:lnSpc>
              <a:buNone/>
            </a:pPr>
            <a:r>
              <a:rPr lang="en-US" sz="800" dirty="0"/>
              <a:t>Spread the love if you got it don’t get caught up in greed. Woot yeah, don’t get caught up in greed, show the world who you be. </a:t>
            </a:r>
          </a:p>
          <a:p>
            <a:pPr marL="0" indent="0">
              <a:lnSpc>
                <a:spcPct val="150000"/>
              </a:lnSpc>
              <a:buNone/>
            </a:pPr>
            <a:br>
              <a:rPr lang="en-US" sz="800" dirty="0"/>
            </a:br>
            <a:r>
              <a:rPr lang="en-US" sz="800" u="sng" dirty="0"/>
              <a:t>V2/Nathan: </a:t>
            </a:r>
            <a:r>
              <a:rPr lang="en-US" sz="800" dirty="0"/>
              <a:t>I am more than the world can see. Believe in me. Listen to what I have to say. Believe in me. We are more than the world can see. Believe in me. Listen to what we have to say. Believe. And let me be. Said let me be. Let me be. Let me be. Let me be.</a:t>
            </a:r>
          </a:p>
        </p:txBody>
      </p:sp>
      <p:cxnSp>
        <p:nvCxnSpPr>
          <p:cNvPr id="22" name="Straight Connector 2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AF332B5-0002-E2A1-E4EF-225DDF917A0E}"/>
              </a:ext>
            </a:extLst>
          </p:cNvPr>
          <p:cNvSpPr txBox="1"/>
          <p:nvPr/>
        </p:nvSpPr>
        <p:spPr>
          <a:xfrm>
            <a:off x="8451604" y="332509"/>
            <a:ext cx="3530596" cy="5937662"/>
          </a:xfrm>
          <a:prstGeom prst="rect">
            <a:avLst/>
          </a:prstGeom>
        </p:spPr>
        <p:txBody>
          <a:bodyPr vert="horz" lIns="91440" tIns="45720" rIns="91440" bIns="45720" rtlCol="0">
            <a:normAutofit fontScale="47500" lnSpcReduction="20000"/>
          </a:bodyPr>
          <a:lstStyle/>
          <a:p>
            <a:pPr>
              <a:lnSpc>
                <a:spcPct val="170000"/>
              </a:lnSpc>
              <a:spcAft>
                <a:spcPts val="600"/>
              </a:spcAft>
            </a:pPr>
            <a:r>
              <a:rPr lang="en-US" sz="1200" u="sng" dirty="0"/>
              <a:t>V3/Alvaro (English translation):</a:t>
            </a:r>
          </a:p>
          <a:p>
            <a:pPr>
              <a:lnSpc>
                <a:spcPct val="170000"/>
              </a:lnSpc>
              <a:spcAft>
                <a:spcPts val="600"/>
              </a:spcAft>
            </a:pPr>
            <a:br>
              <a:rPr lang="en-US" sz="1200" dirty="0"/>
            </a:br>
            <a:r>
              <a:rPr lang="en-US" sz="1200" dirty="0"/>
              <a:t>In the world, only you know what you've been through.</a:t>
            </a:r>
          </a:p>
          <a:p>
            <a:pPr>
              <a:lnSpc>
                <a:spcPct val="170000"/>
              </a:lnSpc>
              <a:spcAft>
                <a:spcPts val="600"/>
              </a:spcAft>
            </a:pPr>
            <a:r>
              <a:rPr lang="en-US" sz="1200" dirty="0"/>
              <a:t>Don't let them speak for you about what you've suffered.</a:t>
            </a:r>
          </a:p>
          <a:p>
            <a:pPr>
              <a:lnSpc>
                <a:spcPct val="170000"/>
              </a:lnSpc>
              <a:spcAft>
                <a:spcPts val="600"/>
              </a:spcAft>
            </a:pPr>
            <a:r>
              <a:rPr lang="en-US" sz="1200" dirty="0"/>
              <a:t>You must be the one who tells your own story.</a:t>
            </a:r>
          </a:p>
          <a:p>
            <a:pPr>
              <a:lnSpc>
                <a:spcPct val="170000"/>
              </a:lnSpc>
              <a:spcAft>
                <a:spcPts val="600"/>
              </a:spcAft>
            </a:pPr>
            <a:r>
              <a:rPr lang="en-US" sz="1200" dirty="0"/>
              <a:t>Don't let fear grow and erase your memory.</a:t>
            </a:r>
          </a:p>
          <a:p>
            <a:pPr>
              <a:lnSpc>
                <a:spcPct val="170000"/>
              </a:lnSpc>
              <a:spcAft>
                <a:spcPts val="600"/>
              </a:spcAft>
            </a:pPr>
            <a:r>
              <a:rPr lang="en-US" sz="1200" dirty="0"/>
              <a:t>And remember...</a:t>
            </a:r>
          </a:p>
          <a:p>
            <a:pPr>
              <a:lnSpc>
                <a:spcPct val="170000"/>
              </a:lnSpc>
              <a:spcAft>
                <a:spcPts val="600"/>
              </a:spcAft>
            </a:pPr>
            <a:r>
              <a:rPr lang="en-US" sz="1200" dirty="0"/>
              <a:t>You must never be silent.</a:t>
            </a:r>
            <a:br>
              <a:rPr lang="en-US" sz="1200" dirty="0"/>
            </a:br>
            <a:r>
              <a:rPr lang="en-US" sz="1200" dirty="0"/>
              <a:t>Never, ever.</a:t>
            </a:r>
          </a:p>
          <a:p>
            <a:pPr>
              <a:lnSpc>
                <a:spcPct val="170000"/>
              </a:lnSpc>
              <a:spcAft>
                <a:spcPts val="600"/>
              </a:spcAft>
            </a:pPr>
            <a:r>
              <a:rPr lang="en-US" sz="1200" dirty="0"/>
              <a:t>You must never be silent.</a:t>
            </a:r>
            <a:br>
              <a:rPr lang="en-US" sz="1200" dirty="0"/>
            </a:br>
            <a:r>
              <a:rPr lang="en-US" sz="1200" dirty="0"/>
              <a:t>Not even to breathe.</a:t>
            </a:r>
          </a:p>
          <a:p>
            <a:pPr>
              <a:lnSpc>
                <a:spcPct val="170000"/>
              </a:lnSpc>
              <a:spcAft>
                <a:spcPts val="600"/>
              </a:spcAft>
            </a:pPr>
            <a:endParaRPr lang="en-US" sz="1200" dirty="0"/>
          </a:p>
          <a:p>
            <a:pPr>
              <a:lnSpc>
                <a:spcPct val="170000"/>
              </a:lnSpc>
              <a:spcAft>
                <a:spcPts val="600"/>
              </a:spcAft>
            </a:pPr>
            <a:r>
              <a:rPr lang="en-US" sz="1200" u="sng" dirty="0"/>
              <a:t>V4/Carla (English translation):</a:t>
            </a:r>
            <a:endParaRPr lang="en-US" sz="1200" dirty="0"/>
          </a:p>
          <a:p>
            <a:pPr>
              <a:lnSpc>
                <a:spcPct val="170000"/>
              </a:lnSpc>
              <a:spcAft>
                <a:spcPts val="600"/>
              </a:spcAft>
            </a:pPr>
            <a:br>
              <a:rPr lang="en-US" sz="1200" dirty="0"/>
            </a:br>
            <a:r>
              <a:rPr lang="en-US" sz="1200" dirty="0"/>
              <a:t>Let me tell you a story. </a:t>
            </a:r>
          </a:p>
          <a:p>
            <a:pPr>
              <a:lnSpc>
                <a:spcPct val="170000"/>
              </a:lnSpc>
              <a:spcAft>
                <a:spcPts val="600"/>
              </a:spcAft>
            </a:pPr>
            <a:r>
              <a:rPr lang="en-US" sz="1200" dirty="0"/>
              <a:t>Once upon a time...</a:t>
            </a:r>
          </a:p>
          <a:p>
            <a:pPr>
              <a:lnSpc>
                <a:spcPct val="170000"/>
              </a:lnSpc>
              <a:spcAft>
                <a:spcPts val="600"/>
              </a:spcAft>
            </a:pPr>
            <a:br>
              <a:rPr lang="en-US" sz="1200" dirty="0"/>
            </a:br>
            <a:r>
              <a:rPr lang="en-US" sz="1200" dirty="0"/>
              <a:t>My first “big girl” job</a:t>
            </a:r>
          </a:p>
          <a:p>
            <a:pPr>
              <a:lnSpc>
                <a:spcPct val="170000"/>
              </a:lnSpc>
              <a:spcAft>
                <a:spcPts val="600"/>
              </a:spcAft>
            </a:pPr>
            <a:r>
              <a:rPr lang="en-US" sz="1200" dirty="0"/>
              <a:t>meeting with a higher up</a:t>
            </a:r>
          </a:p>
          <a:p>
            <a:pPr>
              <a:lnSpc>
                <a:spcPct val="170000"/>
              </a:lnSpc>
              <a:spcAft>
                <a:spcPts val="600"/>
              </a:spcAft>
            </a:pPr>
            <a:r>
              <a:rPr lang="en-US" sz="1200" dirty="0"/>
              <a:t>All is chill until she unarms me</a:t>
            </a:r>
          </a:p>
          <a:p>
            <a:pPr>
              <a:lnSpc>
                <a:spcPct val="170000"/>
              </a:lnSpc>
              <a:spcAft>
                <a:spcPts val="600"/>
              </a:spcAft>
            </a:pPr>
            <a:r>
              <a:rPr lang="en-US" sz="1200" dirty="0"/>
              <a:t>"Oh wow, you're smarter than you look"</a:t>
            </a:r>
          </a:p>
          <a:p>
            <a:pPr>
              <a:lnSpc>
                <a:spcPct val="170000"/>
              </a:lnSpc>
              <a:spcAft>
                <a:spcPts val="600"/>
              </a:spcAft>
            </a:pPr>
            <a:br>
              <a:rPr lang="en-US" sz="1200" dirty="0"/>
            </a:br>
            <a:r>
              <a:rPr lang="en-US" sz="1200" dirty="0"/>
              <a:t>Was it my brown skin? </a:t>
            </a:r>
          </a:p>
          <a:p>
            <a:pPr>
              <a:lnSpc>
                <a:spcPct val="170000"/>
              </a:lnSpc>
              <a:spcAft>
                <a:spcPts val="600"/>
              </a:spcAft>
            </a:pPr>
            <a:r>
              <a:rPr lang="en-US" sz="1200" dirty="0"/>
              <a:t>Was it my young age? </a:t>
            </a:r>
          </a:p>
          <a:p>
            <a:pPr>
              <a:lnSpc>
                <a:spcPct val="170000"/>
              </a:lnSpc>
              <a:spcAft>
                <a:spcPts val="600"/>
              </a:spcAft>
            </a:pPr>
            <a:r>
              <a:rPr lang="en-US" sz="1200" dirty="0"/>
              <a:t>Was it my </a:t>
            </a:r>
            <a:r>
              <a:rPr lang="en-US" sz="1200" dirty="0" err="1"/>
              <a:t>amapola</a:t>
            </a:r>
            <a:r>
              <a:rPr lang="en-US" sz="1200" dirty="0"/>
              <a:t> red-painted lips? </a:t>
            </a:r>
          </a:p>
          <a:p>
            <a:pPr>
              <a:lnSpc>
                <a:spcPct val="170000"/>
              </a:lnSpc>
              <a:spcAft>
                <a:spcPts val="600"/>
              </a:spcAft>
            </a:pPr>
            <a:br>
              <a:rPr lang="en-US" sz="1200" dirty="0"/>
            </a:br>
            <a:r>
              <a:rPr lang="en-US" sz="1200" dirty="0"/>
              <a:t>What do you know about me? </a:t>
            </a:r>
          </a:p>
          <a:p>
            <a:pPr>
              <a:lnSpc>
                <a:spcPct val="170000"/>
              </a:lnSpc>
              <a:spcAft>
                <a:spcPts val="600"/>
              </a:spcAft>
            </a:pPr>
            <a:r>
              <a:rPr lang="en-US" sz="1200" dirty="0"/>
              <a:t>Don't underestimate me!</a:t>
            </a:r>
          </a:p>
          <a:p>
            <a:pPr>
              <a:lnSpc>
                <a:spcPct val="170000"/>
              </a:lnSpc>
              <a:spcAft>
                <a:spcPts val="600"/>
              </a:spcAft>
            </a:pPr>
            <a:r>
              <a:rPr lang="en-US" sz="1200" dirty="0"/>
              <a:t>Don't underestimate me!</a:t>
            </a:r>
          </a:p>
          <a:p>
            <a:pPr>
              <a:lnSpc>
                <a:spcPct val="90000"/>
              </a:lnSpc>
              <a:spcAft>
                <a:spcPts val="600"/>
              </a:spcAft>
            </a:pPr>
            <a:br>
              <a:rPr lang="en-US" sz="500" dirty="0"/>
            </a:br>
            <a:br>
              <a:rPr lang="en-US" sz="500" dirty="0"/>
            </a:br>
            <a:endParaRPr lang="en-US" sz="500" dirty="0"/>
          </a:p>
          <a:p>
            <a:pPr indent="-228600">
              <a:lnSpc>
                <a:spcPct val="90000"/>
              </a:lnSpc>
              <a:spcAft>
                <a:spcPts val="600"/>
              </a:spcAft>
              <a:buFont typeface="Arial" panose="020B0604020202020204" pitchFamily="34" charset="0"/>
              <a:buChar char="•"/>
            </a:pPr>
            <a:endParaRPr lang="en-US" sz="500" dirty="0"/>
          </a:p>
        </p:txBody>
      </p:sp>
      <p:sp>
        <p:nvSpPr>
          <p:cNvPr id="6" name="TextBox 5">
            <a:extLst>
              <a:ext uri="{FF2B5EF4-FFF2-40B4-BE49-F238E27FC236}">
                <a16:creationId xmlns:a16="http://schemas.microsoft.com/office/drawing/2014/main" id="{A14A1006-168E-CCA5-7EB8-D98A45FE7B9F}"/>
              </a:ext>
            </a:extLst>
          </p:cNvPr>
          <p:cNvSpPr txBox="1"/>
          <p:nvPr/>
        </p:nvSpPr>
        <p:spPr>
          <a:xfrm>
            <a:off x="10045337" y="2651760"/>
            <a:ext cx="184731" cy="646331"/>
          </a:xfrm>
          <a:prstGeom prst="rect">
            <a:avLst/>
          </a:prstGeom>
          <a:noFill/>
        </p:spPr>
        <p:txBody>
          <a:bodyPr wrap="none" rtlCol="0">
            <a:spAutoFit/>
          </a:bodyPr>
          <a:lstStyle/>
          <a:p>
            <a:pPr>
              <a:spcAft>
                <a:spcPts val="600"/>
              </a:spcAft>
            </a:pPr>
            <a:br>
              <a:rPr lang="en-US" dirty="0"/>
            </a:br>
            <a:endParaRPr lang="en-US"/>
          </a:p>
        </p:txBody>
      </p:sp>
    </p:spTree>
    <p:extLst>
      <p:ext uri="{BB962C8B-B14F-4D97-AF65-F5344CB8AC3E}">
        <p14:creationId xmlns:p14="http://schemas.microsoft.com/office/powerpoint/2010/main" val="371258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098EA8-8223-9A38-7177-69974D82CDF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431728-C899-4F31-C5DC-14973D6109BF}"/>
              </a:ext>
            </a:extLst>
          </p:cNvPr>
          <p:cNvSpPr>
            <a:spLocks noGrp="1"/>
          </p:cNvSpPr>
          <p:nvPr>
            <p:ph type="title"/>
          </p:nvPr>
        </p:nvSpPr>
        <p:spPr>
          <a:xfrm>
            <a:off x="640080" y="329184"/>
            <a:ext cx="6894576" cy="1783080"/>
          </a:xfrm>
        </p:spPr>
        <p:txBody>
          <a:bodyPr vert="horz" lIns="91440" tIns="45720" rIns="91440" bIns="45720" rtlCol="0" anchor="b">
            <a:normAutofit/>
          </a:bodyPr>
          <a:lstStyle/>
          <a:p>
            <a:br>
              <a:rPr lang="en-US" sz="3800" b="1"/>
            </a:br>
            <a:r>
              <a:rPr lang="en-US" sz="3800" b="1"/>
              <a:t>Programming Ideas for “Whose Story Is It Anyway?”</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F67790-7555-EB91-93E6-00AB28B6E7B3}"/>
              </a:ext>
            </a:extLst>
          </p:cNvPr>
          <p:cNvSpPr>
            <a:spLocks noGrp="1"/>
          </p:cNvSpPr>
          <p:nvPr>
            <p:ph sz="half" idx="1"/>
          </p:nvPr>
        </p:nvSpPr>
        <p:spPr>
          <a:xfrm>
            <a:off x="640080" y="2706624"/>
            <a:ext cx="6894576" cy="3483864"/>
          </a:xfrm>
        </p:spPr>
        <p:txBody>
          <a:bodyPr vert="horz" lIns="91440" tIns="45720" rIns="91440" bIns="45720" rtlCol="0">
            <a:normAutofit/>
          </a:bodyPr>
          <a:lstStyle/>
          <a:p>
            <a:r>
              <a:rPr lang="en-US" sz="1900"/>
              <a:t>Write your own verse for </a:t>
            </a:r>
            <a:r>
              <a:rPr lang="en-US" sz="1900" i="1"/>
              <a:t>Whose Story Is It Anyway? </a:t>
            </a:r>
          </a:p>
          <a:p>
            <a:r>
              <a:rPr lang="en-US" sz="1900"/>
              <a:t>Pick one of the four instrumental tracks that underlie the lyrics by each of the four performers. Write your own lyrics and lay down your vocals over the instrumental. (You might want to share your work on social media, but make sure you credit the original with a link to the published song.) </a:t>
            </a:r>
            <a:r>
              <a:rPr lang="en-US" sz="1900" b="1"/>
              <a:t>The QR code here links to the instrumental tracks.</a:t>
            </a:r>
          </a:p>
          <a:p>
            <a:r>
              <a:rPr lang="en-US" sz="1900"/>
              <a:t>Think about how your words fit with the beat and instrumentals of the song. Imagine trying to write a country music song or a patriotic song to the tracks provided. What are some of the codes and conventions that prompt you to approach your song lyrics in one way and not another? </a:t>
            </a:r>
          </a:p>
        </p:txBody>
      </p:sp>
      <p:pic>
        <p:nvPicPr>
          <p:cNvPr id="6" name="Picture 5" descr="A qr code with a white background&#10;&#10;AI-generated content may be incorrect.">
            <a:extLst>
              <a:ext uri="{FF2B5EF4-FFF2-40B4-BE49-F238E27FC236}">
                <a16:creationId xmlns:a16="http://schemas.microsoft.com/office/drawing/2014/main" id="{54134559-BF1A-46F0-9B22-FC8438D30E32}"/>
              </a:ext>
            </a:extLst>
          </p:cNvPr>
          <p:cNvPicPr>
            <a:picLocks noChangeAspect="1"/>
          </p:cNvPicPr>
          <p:nvPr/>
        </p:nvPicPr>
        <p:blipFill>
          <a:blip r:embed="rId3"/>
          <a:stretch>
            <a:fillRect/>
          </a:stretch>
        </p:blipFill>
        <p:spPr>
          <a:xfrm>
            <a:off x="8155963" y="329183"/>
            <a:ext cx="3429969" cy="3429969"/>
          </a:xfrm>
          <a:prstGeom prst="rect">
            <a:avLst/>
          </a:prstGeom>
        </p:spPr>
      </p:pic>
      <p:pic>
        <p:nvPicPr>
          <p:cNvPr id="7" name="Content Placeholder 6" descr="A blue and orange text on a white background&#10;&#10;AI-generated content may be incorrect.">
            <a:extLst>
              <a:ext uri="{FF2B5EF4-FFF2-40B4-BE49-F238E27FC236}">
                <a16:creationId xmlns:a16="http://schemas.microsoft.com/office/drawing/2014/main" id="{B4D81BF9-B956-DE2D-F2E3-DA5E98B0A747}"/>
              </a:ext>
            </a:extLst>
          </p:cNvPr>
          <p:cNvPicPr>
            <a:picLocks noGrp="1" noChangeAspect="1"/>
          </p:cNvPicPr>
          <p:nvPr>
            <p:ph sz="half" idx="2"/>
          </p:nvPr>
        </p:nvPicPr>
        <p:blipFill>
          <a:blip r:embed="rId4"/>
          <a:stretch>
            <a:fillRect/>
          </a:stretch>
        </p:blipFill>
        <p:spPr>
          <a:xfrm>
            <a:off x="8120786" y="4079193"/>
            <a:ext cx="3482035" cy="2176272"/>
          </a:xfrm>
          <a:prstGeom prst="rect">
            <a:avLst/>
          </a:prstGeom>
        </p:spPr>
      </p:pic>
    </p:spTree>
    <p:extLst>
      <p:ext uri="{BB962C8B-B14F-4D97-AF65-F5344CB8AC3E}">
        <p14:creationId xmlns:p14="http://schemas.microsoft.com/office/powerpoint/2010/main" val="362796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92F3C-0243-9F0D-5003-C593AC87A1CC}"/>
              </a:ext>
            </a:extLst>
          </p:cNvPr>
          <p:cNvSpPr>
            <a:spLocks noGrp="1"/>
          </p:cNvSpPr>
          <p:nvPr>
            <p:ph type="title"/>
          </p:nvPr>
        </p:nvSpPr>
        <p:spPr/>
        <p:txBody>
          <a:bodyPr/>
          <a:lstStyle/>
          <a:p>
            <a:r>
              <a:rPr lang="en-US" dirty="0"/>
              <a:t>Construct a Message website game</a:t>
            </a:r>
          </a:p>
        </p:txBody>
      </p:sp>
      <p:pic>
        <p:nvPicPr>
          <p:cNvPr id="6" name="Content Placeholder 5" descr="A screen shot of a computer&#10;&#10;AI-generated content may be incorrect.">
            <a:extLst>
              <a:ext uri="{FF2B5EF4-FFF2-40B4-BE49-F238E27FC236}">
                <a16:creationId xmlns:a16="http://schemas.microsoft.com/office/drawing/2014/main" id="{17338043-63AA-EDB1-A3F7-CFFB2605D845}"/>
              </a:ext>
            </a:extLst>
          </p:cNvPr>
          <p:cNvPicPr>
            <a:picLocks noGrp="1" noChangeAspect="1"/>
          </p:cNvPicPr>
          <p:nvPr>
            <p:ph sz="half" idx="1"/>
          </p:nvPr>
        </p:nvPicPr>
        <p:blipFill>
          <a:blip r:embed="rId2"/>
          <a:stretch>
            <a:fillRect/>
          </a:stretch>
        </p:blipFill>
        <p:spPr>
          <a:xfrm>
            <a:off x="612775" y="2841322"/>
            <a:ext cx="5181600" cy="2319943"/>
          </a:xfrm>
        </p:spPr>
      </p:pic>
      <p:pic>
        <p:nvPicPr>
          <p:cNvPr id="8" name="Content Placeholder 7" descr="A screen shot of a shirt&#10;&#10;AI-generated content may be incorrect.">
            <a:extLst>
              <a:ext uri="{FF2B5EF4-FFF2-40B4-BE49-F238E27FC236}">
                <a16:creationId xmlns:a16="http://schemas.microsoft.com/office/drawing/2014/main" id="{E3138D2E-3ECD-99B1-8290-91B204D17DBF}"/>
              </a:ext>
            </a:extLst>
          </p:cNvPr>
          <p:cNvPicPr>
            <a:picLocks noGrp="1" noChangeAspect="1"/>
          </p:cNvPicPr>
          <p:nvPr>
            <p:ph sz="half" idx="2"/>
          </p:nvPr>
        </p:nvPicPr>
        <p:blipFill>
          <a:blip r:embed="rId3"/>
          <a:stretch>
            <a:fillRect/>
          </a:stretch>
        </p:blipFill>
        <p:spPr>
          <a:xfrm>
            <a:off x="6172200" y="2831058"/>
            <a:ext cx="5181600" cy="2340471"/>
          </a:xfrm>
        </p:spPr>
      </p:pic>
    </p:spTree>
    <p:extLst>
      <p:ext uri="{BB962C8B-B14F-4D97-AF65-F5344CB8AC3E}">
        <p14:creationId xmlns:p14="http://schemas.microsoft.com/office/powerpoint/2010/main" val="1715607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3E246E-8C47-5DA8-1A3A-5B6E4D673D0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B13881-4B39-BF6A-7D38-7CBD977E160B}"/>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3400" kern="1200">
                <a:solidFill>
                  <a:schemeClr val="tx1"/>
                </a:solidFill>
                <a:latin typeface="+mj-lt"/>
                <a:ea typeface="+mj-ea"/>
                <a:cs typeface="+mj-cs"/>
              </a:rPr>
              <a:t>Programming Ideas for “Whose Story Is It Anyway?”</a:t>
            </a:r>
            <a:endParaRPr lang="en-US" sz="3400" b="1"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blue and white text&#10;&#10;AI-generated content may be incorrect.">
            <a:extLst>
              <a:ext uri="{FF2B5EF4-FFF2-40B4-BE49-F238E27FC236}">
                <a16:creationId xmlns:a16="http://schemas.microsoft.com/office/drawing/2014/main" id="{58F82B5E-4C3C-43CF-4D38-99D1CE515E86}"/>
              </a:ext>
            </a:extLst>
          </p:cNvPr>
          <p:cNvPicPr>
            <a:picLocks noGrp="1" noChangeAspect="1"/>
          </p:cNvPicPr>
          <p:nvPr>
            <p:ph sz="half" idx="2"/>
          </p:nvPr>
        </p:nvPicPr>
        <p:blipFill>
          <a:blip r:embed="rId3"/>
          <a:stretch>
            <a:fillRect/>
          </a:stretch>
        </p:blipFill>
        <p:spPr>
          <a:xfrm>
            <a:off x="703182" y="1851197"/>
            <a:ext cx="4777381" cy="298586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ADAC9E4F-DE2B-D02B-9293-3BDF51C028E5}"/>
              </a:ext>
            </a:extLst>
          </p:cNvPr>
          <p:cNvSpPr>
            <a:spLocks noGrp="1"/>
          </p:cNvSpPr>
          <p:nvPr>
            <p:ph sz="half" idx="1"/>
          </p:nvPr>
        </p:nvSpPr>
        <p:spPr>
          <a:xfrm>
            <a:off x="5894962" y="1984443"/>
            <a:ext cx="5458838" cy="4192520"/>
          </a:xfrm>
        </p:spPr>
        <p:txBody>
          <a:bodyPr vert="horz" lIns="91440" tIns="45720" rIns="91440" bIns="45720" rtlCol="0">
            <a:normAutofit/>
          </a:bodyPr>
          <a:lstStyle/>
          <a:p>
            <a:r>
              <a:rPr lang="en-US" sz="1500"/>
              <a:t>Watch a few of the videos showcased on the Whose Story Gets Told? page of wondermedialibrary.org. Think about how media (movies, TV, advertising, videos, news and more) portray the lives of various groups of people based on social categories such as race/ethnicity, nationality, age/generation, gender, sexual orientation, educational background and more.</a:t>
            </a:r>
          </a:p>
          <a:p>
            <a:r>
              <a:rPr lang="en-US" sz="1500"/>
              <a:t>How accurate are those portrayals? </a:t>
            </a:r>
          </a:p>
          <a:p>
            <a:r>
              <a:rPr lang="en-US" sz="1500"/>
              <a:t>How are groups </a:t>
            </a:r>
            <a:r>
              <a:rPr lang="en-US" sz="1500" b="1"/>
              <a:t>you belong to</a:t>
            </a:r>
            <a:r>
              <a:rPr lang="en-US" sz="1500"/>
              <a:t> depicted in media representations? </a:t>
            </a:r>
          </a:p>
          <a:p>
            <a:r>
              <a:rPr lang="en-US" sz="1500"/>
              <a:t>What ideas and concepts do you hold about other people who you don’t know personally but only know about from representations in the media?</a:t>
            </a:r>
          </a:p>
          <a:p>
            <a:r>
              <a:rPr lang="en-US" sz="1500"/>
              <a:t>Relate this learning to the song “Whose Story Is it Anyway?” What are each of the four singers saying about how media tell their stories?</a:t>
            </a:r>
          </a:p>
          <a:p>
            <a:endParaRPr lang="en-US" sz="1500"/>
          </a:p>
        </p:txBody>
      </p:sp>
    </p:spTree>
    <p:extLst>
      <p:ext uri="{BB962C8B-B14F-4D97-AF65-F5344CB8AC3E}">
        <p14:creationId xmlns:p14="http://schemas.microsoft.com/office/powerpoint/2010/main" val="1133884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3B0326-2FC2-07D6-46BC-BCB2541A2416}"/>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Whose Story Website Videos </a:t>
            </a:r>
          </a:p>
        </p:txBody>
      </p:sp>
      <p:pic>
        <p:nvPicPr>
          <p:cNvPr id="5" name="Content Placeholder 4" descr="A collage of people with text&#10;&#10;AI-generated content may be incorrect.">
            <a:extLst>
              <a:ext uri="{FF2B5EF4-FFF2-40B4-BE49-F238E27FC236}">
                <a16:creationId xmlns:a16="http://schemas.microsoft.com/office/drawing/2014/main" id="{3CF2E311-1A83-CA16-7AE6-1B17154CA461}"/>
              </a:ext>
            </a:extLst>
          </p:cNvPr>
          <p:cNvPicPr>
            <a:picLocks noGrp="1" noChangeAspect="1"/>
          </p:cNvPicPr>
          <p:nvPr>
            <p:ph idx="1"/>
          </p:nvPr>
        </p:nvPicPr>
        <p:blipFill>
          <a:blip r:embed="rId2"/>
          <a:stretch>
            <a:fillRect/>
          </a:stretch>
        </p:blipFill>
        <p:spPr>
          <a:xfrm>
            <a:off x="1766738" y="364587"/>
            <a:ext cx="8658523" cy="4394199"/>
          </a:xfrm>
          <a:prstGeom prst="rect">
            <a:avLst/>
          </a:prstGeom>
        </p:spPr>
      </p:pic>
    </p:spTree>
    <p:extLst>
      <p:ext uri="{BB962C8B-B14F-4D97-AF65-F5344CB8AC3E}">
        <p14:creationId xmlns:p14="http://schemas.microsoft.com/office/powerpoint/2010/main" val="3565662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C3609D-EFDE-1F77-47FD-68D2B74A4A58}"/>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a:t>Whose Story Gets Told user-completed cards</a:t>
            </a:r>
          </a:p>
        </p:txBody>
      </p:sp>
      <p:grpSp>
        <p:nvGrpSpPr>
          <p:cNvPr id="15" name="Group 14">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6" name="Straight Connector 15">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aper with writing on it&#10;&#10;AI-generated content may be incorrect.">
            <a:extLst>
              <a:ext uri="{FF2B5EF4-FFF2-40B4-BE49-F238E27FC236}">
                <a16:creationId xmlns:a16="http://schemas.microsoft.com/office/drawing/2014/main" id="{B5B95AEB-B007-8B28-D424-08516AA19CD9}"/>
              </a:ext>
            </a:extLst>
          </p:cNvPr>
          <p:cNvPicPr>
            <a:picLocks noGrp="1" noChangeAspect="1"/>
          </p:cNvPicPr>
          <p:nvPr>
            <p:ph sz="half" idx="1"/>
          </p:nvPr>
        </p:nvPicPr>
        <p:blipFill>
          <a:blip r:embed="rId2"/>
          <a:stretch>
            <a:fillRect/>
          </a:stretch>
        </p:blipFill>
        <p:spPr>
          <a:xfrm>
            <a:off x="4125081" y="1248075"/>
            <a:ext cx="3383280" cy="4496054"/>
          </a:xfrm>
          <a:prstGeom prst="rect">
            <a:avLst/>
          </a:prstGeom>
        </p:spPr>
      </p:pic>
      <p:pic>
        <p:nvPicPr>
          <p:cNvPr id="8" name="Content Placeholder 7" descr="A paper with writing on it&#10;&#10;AI-generated content may be incorrect.">
            <a:extLst>
              <a:ext uri="{FF2B5EF4-FFF2-40B4-BE49-F238E27FC236}">
                <a16:creationId xmlns:a16="http://schemas.microsoft.com/office/drawing/2014/main" id="{662C6F53-89B3-CC00-D1F2-114040C90D02}"/>
              </a:ext>
            </a:extLst>
          </p:cNvPr>
          <p:cNvPicPr>
            <a:picLocks noGrp="1" noChangeAspect="1"/>
          </p:cNvPicPr>
          <p:nvPr>
            <p:ph sz="half" idx="2"/>
          </p:nvPr>
        </p:nvPicPr>
        <p:blipFill>
          <a:blip r:embed="rId3"/>
          <a:stretch>
            <a:fillRect/>
          </a:stretch>
        </p:blipFill>
        <p:spPr>
          <a:xfrm>
            <a:off x="7812357" y="1327333"/>
            <a:ext cx="3383280" cy="4337538"/>
          </a:xfrm>
          <a:prstGeom prst="rect">
            <a:avLst/>
          </a:prstGeom>
        </p:spPr>
      </p:pic>
    </p:spTree>
    <p:extLst>
      <p:ext uri="{BB962C8B-B14F-4D97-AF65-F5344CB8AC3E}">
        <p14:creationId xmlns:p14="http://schemas.microsoft.com/office/powerpoint/2010/main" val="51218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AC0A97-59D8-56C0-3CE9-315AB1E877B9}"/>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0F46DC-BA48-ABA4-4735-F06B952AA6BA}"/>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Whose Story Gets Told user-completed cards</a:t>
            </a:r>
          </a:p>
        </p:txBody>
      </p:sp>
      <p:sp>
        <p:nvSpPr>
          <p:cNvPr id="19" name="Rectangle 1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paper with writing on it&#10;&#10;AI-generated content may be incorrect.">
            <a:extLst>
              <a:ext uri="{FF2B5EF4-FFF2-40B4-BE49-F238E27FC236}">
                <a16:creationId xmlns:a16="http://schemas.microsoft.com/office/drawing/2014/main" id="{A98B04DE-379F-5215-378A-EB11D65D1D23}"/>
              </a:ext>
            </a:extLst>
          </p:cNvPr>
          <p:cNvPicPr>
            <a:picLocks noGrp="1" noChangeAspect="1"/>
          </p:cNvPicPr>
          <p:nvPr>
            <p:ph sz="half" idx="2"/>
          </p:nvPr>
        </p:nvPicPr>
        <p:blipFill>
          <a:blip r:embed="rId2"/>
          <a:stretch>
            <a:fillRect/>
          </a:stretch>
        </p:blipFill>
        <p:spPr>
          <a:xfrm>
            <a:off x="545237" y="1032113"/>
            <a:ext cx="3685032" cy="4864729"/>
          </a:xfrm>
          <a:prstGeom prst="rect">
            <a:avLst/>
          </a:prstGeom>
        </p:spPr>
      </p:pic>
      <p:pic>
        <p:nvPicPr>
          <p:cNvPr id="10" name="Content Placeholder 9" descr="A piece of paper with writing on it&#10;&#10;AI-generated content may be incorrect.">
            <a:extLst>
              <a:ext uri="{FF2B5EF4-FFF2-40B4-BE49-F238E27FC236}">
                <a16:creationId xmlns:a16="http://schemas.microsoft.com/office/drawing/2014/main" id="{7ECF47B6-21C4-2BD6-7DFE-6A28E2CB1F8A}"/>
              </a:ext>
            </a:extLst>
          </p:cNvPr>
          <p:cNvPicPr>
            <a:picLocks noGrp="1" noChangeAspect="1"/>
          </p:cNvPicPr>
          <p:nvPr>
            <p:ph sz="half" idx="1"/>
          </p:nvPr>
        </p:nvPicPr>
        <p:blipFill>
          <a:blip r:embed="rId3"/>
          <a:stretch>
            <a:fillRect/>
          </a:stretch>
        </p:blipFill>
        <p:spPr>
          <a:xfrm>
            <a:off x="4457706" y="1087036"/>
            <a:ext cx="3685032" cy="4754881"/>
          </a:xfrm>
          <a:prstGeom prst="rect">
            <a:avLst/>
          </a:prstGeom>
        </p:spPr>
      </p:pic>
      <p:sp>
        <p:nvSpPr>
          <p:cNvPr id="23" name="Rectangle 22">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855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TotalTime>
  <Words>1154</Words>
  <Application>Microsoft Macintosh PowerPoint</Application>
  <PresentationFormat>Widescreen</PresentationFormat>
  <Paragraphs>75</Paragraphs>
  <Slides>15</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Calibri</vt:lpstr>
      <vt:lpstr>Office Theme</vt:lpstr>
      <vt:lpstr>Example of Wonder Media Library Programming</vt:lpstr>
      <vt:lpstr>“Whose Story is It Anyway?” By Lady Ace Boogie, Nathan Moore, Álvaro Paz and Carla Fernández-Soto</vt:lpstr>
      <vt:lpstr>“Whose Story Is it Anyway?”     </vt:lpstr>
      <vt:lpstr> Programming Ideas for “Whose Story Is It Anyway?”</vt:lpstr>
      <vt:lpstr>Construct a Message website game</vt:lpstr>
      <vt:lpstr>Programming Ideas for “Whose Story Is It Anyway?”</vt:lpstr>
      <vt:lpstr>Whose Story Website Videos </vt:lpstr>
      <vt:lpstr>Whose Story Gets Told user-completed cards</vt:lpstr>
      <vt:lpstr>Whose Story Gets Told user-completed cards</vt:lpstr>
      <vt:lpstr>Whose Story Gets Told user-completed cards</vt:lpstr>
      <vt:lpstr>Programming Ideas for “Whose Story Is It Anyway?”</vt:lpstr>
      <vt:lpstr>If I Were A Media Boss user-completed cards</vt:lpstr>
      <vt:lpstr>If I Were A Media Boss user-completed cards</vt:lpstr>
      <vt:lpstr>If I Were A Media Boss user-completed cards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Sue Ellen Christian</dc:creator>
  <cp:lastModifiedBy>Sue Ellen Christian</cp:lastModifiedBy>
  <cp:revision>6</cp:revision>
  <dcterms:created xsi:type="dcterms:W3CDTF">2025-08-15T15:28:27Z</dcterms:created>
  <dcterms:modified xsi:type="dcterms:W3CDTF">2025-08-15T17:47:08Z</dcterms:modified>
</cp:coreProperties>
</file>