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303" r:id="rId2"/>
    <p:sldId id="260" r:id="rId3"/>
    <p:sldId id="271" r:id="rId4"/>
    <p:sldId id="284" r:id="rId5"/>
    <p:sldId id="301" r:id="rId6"/>
    <p:sldId id="304" r:id="rId7"/>
    <p:sldId id="299" r:id="rId8"/>
    <p:sldId id="30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25"/>
    <p:restoredTop sz="94717"/>
  </p:normalViewPr>
  <p:slideViewPr>
    <p:cSldViewPr snapToGrid="0">
      <p:cViewPr varScale="1">
        <p:scale>
          <a:sx n="107" d="100"/>
          <a:sy n="107" d="100"/>
        </p:scale>
        <p:origin x="232"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601AA-98DD-F94F-8B59-11F175E8AA2E}" type="datetimeFigureOut">
              <a:rPr lang="en-US" smtClean="0"/>
              <a:t>8/15/25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5350A-B10B-6E48-8F9C-2632A438BC7B}" type="slidenum">
              <a:rPr lang="en-US" smtClean="0"/>
              <a:t>‹#›</a:t>
            </a:fld>
            <a:endParaRPr lang="en-US"/>
          </a:p>
        </p:txBody>
      </p:sp>
    </p:spTree>
    <p:extLst>
      <p:ext uri="{BB962C8B-B14F-4D97-AF65-F5344CB8AC3E}">
        <p14:creationId xmlns:p14="http://schemas.microsoft.com/office/powerpoint/2010/main" val="1069490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themes that we see in data on youth media use is that they are on devices all day long. They have cut their </a:t>
            </a:r>
            <a:r>
              <a:rPr lang="en-US" dirty="0" err="1"/>
              <a:t>FtF</a:t>
            </a:r>
            <a:r>
              <a:rPr lang="en-US" dirty="0"/>
              <a:t> interactions substantially in lieu of FaceTime or group gaming or Insta chats. This song invites listeners to think about what they are gaining from this lifestyle and what they are losing, and appeal to a sense of teenage rebellion.</a:t>
            </a:r>
          </a:p>
        </p:txBody>
      </p:sp>
      <p:sp>
        <p:nvSpPr>
          <p:cNvPr id="4" name="Slide Number Placeholder 3"/>
          <p:cNvSpPr>
            <a:spLocks noGrp="1"/>
          </p:cNvSpPr>
          <p:nvPr>
            <p:ph type="sldNum" sz="quarter" idx="5"/>
          </p:nvPr>
        </p:nvSpPr>
        <p:spPr/>
        <p:txBody>
          <a:bodyPr/>
          <a:lstStyle/>
          <a:p>
            <a:fld id="{EA8820C7-1895-BD42-BE28-B12BD92EF8D6}" type="slidenum">
              <a:rPr lang="en-US" smtClean="0"/>
              <a:t>2</a:t>
            </a:fld>
            <a:endParaRPr lang="en-US"/>
          </a:p>
        </p:txBody>
      </p:sp>
    </p:spTree>
    <p:extLst>
      <p:ext uri="{BB962C8B-B14F-4D97-AF65-F5344CB8AC3E}">
        <p14:creationId xmlns:p14="http://schemas.microsoft.com/office/powerpoint/2010/main" val="225675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“Bogged down in the metrics of the system.”</a:t>
            </a:r>
          </a:p>
          <a:p>
            <a:endParaRPr lang="en-US" b="1" dirty="0"/>
          </a:p>
        </p:txBody>
      </p:sp>
      <p:sp>
        <p:nvSpPr>
          <p:cNvPr id="4" name="Slide Number Placeholder 3"/>
          <p:cNvSpPr>
            <a:spLocks noGrp="1"/>
          </p:cNvSpPr>
          <p:nvPr>
            <p:ph type="sldNum" sz="quarter" idx="5"/>
          </p:nvPr>
        </p:nvSpPr>
        <p:spPr/>
        <p:txBody>
          <a:bodyPr/>
          <a:lstStyle/>
          <a:p>
            <a:fld id="{EA8820C7-1895-BD42-BE28-B12BD92EF8D6}" type="slidenum">
              <a:rPr lang="en-US" smtClean="0"/>
              <a:t>4</a:t>
            </a:fld>
            <a:endParaRPr lang="en-US"/>
          </a:p>
        </p:txBody>
      </p:sp>
    </p:spTree>
    <p:extLst>
      <p:ext uri="{BB962C8B-B14F-4D97-AF65-F5344CB8AC3E}">
        <p14:creationId xmlns:p14="http://schemas.microsoft.com/office/powerpoint/2010/main" val="400649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45189-18B4-60C7-93AC-9AA43FD510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3BC541-813C-0BDF-D0D3-3D6BA30245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D1C8C8-54CC-8A88-512F-4B1E3512080D}"/>
              </a:ext>
            </a:extLst>
          </p:cNvPr>
          <p:cNvSpPr>
            <a:spLocks noGrp="1"/>
          </p:cNvSpPr>
          <p:nvPr>
            <p:ph type="dt" sz="half" idx="10"/>
          </p:nvPr>
        </p:nvSpPr>
        <p:spPr/>
        <p:txBody>
          <a:bodyPr/>
          <a:lstStyle/>
          <a:p>
            <a:fld id="{274267CB-30BF-414D-B868-26EFA7146627}" type="datetimeFigureOut">
              <a:rPr lang="en-US" smtClean="0"/>
              <a:t>8/15/25</a:t>
            </a:fld>
            <a:endParaRPr lang="en-US"/>
          </a:p>
        </p:txBody>
      </p:sp>
      <p:sp>
        <p:nvSpPr>
          <p:cNvPr id="5" name="Footer Placeholder 4">
            <a:extLst>
              <a:ext uri="{FF2B5EF4-FFF2-40B4-BE49-F238E27FC236}">
                <a16:creationId xmlns:a16="http://schemas.microsoft.com/office/drawing/2014/main" id="{1F65276F-3B0D-C304-CB13-16BFA89FD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97EF5-FFB1-2C12-0CCB-133A5BB0F222}"/>
              </a:ext>
            </a:extLst>
          </p:cNvPr>
          <p:cNvSpPr>
            <a:spLocks noGrp="1"/>
          </p:cNvSpPr>
          <p:nvPr>
            <p:ph type="sldNum" sz="quarter" idx="12"/>
          </p:nvPr>
        </p:nvSpPr>
        <p:spPr/>
        <p:txBody>
          <a:bodyPr/>
          <a:lstStyle/>
          <a:p>
            <a:fld id="{C67BC768-3F73-4248-97DD-8C73CCEE8323}" type="slidenum">
              <a:rPr lang="en-US" smtClean="0"/>
              <a:t>‹#›</a:t>
            </a:fld>
            <a:endParaRPr lang="en-US"/>
          </a:p>
        </p:txBody>
      </p:sp>
    </p:spTree>
    <p:extLst>
      <p:ext uri="{BB962C8B-B14F-4D97-AF65-F5344CB8AC3E}">
        <p14:creationId xmlns:p14="http://schemas.microsoft.com/office/powerpoint/2010/main" val="111631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87C68-F412-7D32-F240-F3EFE0B278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7C370B-2143-29BC-60C8-C031A5527C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397374-E508-37CC-3D25-CEAFE332D916}"/>
              </a:ext>
            </a:extLst>
          </p:cNvPr>
          <p:cNvSpPr>
            <a:spLocks noGrp="1"/>
          </p:cNvSpPr>
          <p:nvPr>
            <p:ph type="dt" sz="half" idx="10"/>
          </p:nvPr>
        </p:nvSpPr>
        <p:spPr/>
        <p:txBody>
          <a:bodyPr/>
          <a:lstStyle/>
          <a:p>
            <a:fld id="{274267CB-30BF-414D-B868-26EFA7146627}" type="datetimeFigureOut">
              <a:rPr lang="en-US" smtClean="0"/>
              <a:t>8/15/25</a:t>
            </a:fld>
            <a:endParaRPr lang="en-US"/>
          </a:p>
        </p:txBody>
      </p:sp>
      <p:sp>
        <p:nvSpPr>
          <p:cNvPr id="5" name="Footer Placeholder 4">
            <a:extLst>
              <a:ext uri="{FF2B5EF4-FFF2-40B4-BE49-F238E27FC236}">
                <a16:creationId xmlns:a16="http://schemas.microsoft.com/office/drawing/2014/main" id="{76D5FE60-892D-328A-17B4-71E005C1F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B01B-42FE-243B-EEA6-9927EEF1728C}"/>
              </a:ext>
            </a:extLst>
          </p:cNvPr>
          <p:cNvSpPr>
            <a:spLocks noGrp="1"/>
          </p:cNvSpPr>
          <p:nvPr>
            <p:ph type="sldNum" sz="quarter" idx="12"/>
          </p:nvPr>
        </p:nvSpPr>
        <p:spPr/>
        <p:txBody>
          <a:bodyPr/>
          <a:lstStyle/>
          <a:p>
            <a:fld id="{C67BC768-3F73-4248-97DD-8C73CCEE8323}" type="slidenum">
              <a:rPr lang="en-US" smtClean="0"/>
              <a:t>‹#›</a:t>
            </a:fld>
            <a:endParaRPr lang="en-US"/>
          </a:p>
        </p:txBody>
      </p:sp>
    </p:spTree>
    <p:extLst>
      <p:ext uri="{BB962C8B-B14F-4D97-AF65-F5344CB8AC3E}">
        <p14:creationId xmlns:p14="http://schemas.microsoft.com/office/powerpoint/2010/main" val="1993148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ADCDD-4BB5-87E0-C79D-003E31A4D0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0E068D-10A2-DB56-C79F-E3A5578437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F1E73-F9BC-2475-291F-185D15F2C62E}"/>
              </a:ext>
            </a:extLst>
          </p:cNvPr>
          <p:cNvSpPr>
            <a:spLocks noGrp="1"/>
          </p:cNvSpPr>
          <p:nvPr>
            <p:ph type="dt" sz="half" idx="10"/>
          </p:nvPr>
        </p:nvSpPr>
        <p:spPr/>
        <p:txBody>
          <a:bodyPr/>
          <a:lstStyle/>
          <a:p>
            <a:fld id="{274267CB-30BF-414D-B868-26EFA7146627}" type="datetimeFigureOut">
              <a:rPr lang="en-US" smtClean="0"/>
              <a:t>8/15/25</a:t>
            </a:fld>
            <a:endParaRPr lang="en-US"/>
          </a:p>
        </p:txBody>
      </p:sp>
      <p:sp>
        <p:nvSpPr>
          <p:cNvPr id="5" name="Footer Placeholder 4">
            <a:extLst>
              <a:ext uri="{FF2B5EF4-FFF2-40B4-BE49-F238E27FC236}">
                <a16:creationId xmlns:a16="http://schemas.microsoft.com/office/drawing/2014/main" id="{83B52B41-C3E9-4D11-4D61-22657F8FE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F5709-266C-5E2C-41C9-893F3E40503C}"/>
              </a:ext>
            </a:extLst>
          </p:cNvPr>
          <p:cNvSpPr>
            <a:spLocks noGrp="1"/>
          </p:cNvSpPr>
          <p:nvPr>
            <p:ph type="sldNum" sz="quarter" idx="12"/>
          </p:nvPr>
        </p:nvSpPr>
        <p:spPr/>
        <p:txBody>
          <a:bodyPr/>
          <a:lstStyle/>
          <a:p>
            <a:fld id="{C67BC768-3F73-4248-97DD-8C73CCEE8323}" type="slidenum">
              <a:rPr lang="en-US" smtClean="0"/>
              <a:t>‹#›</a:t>
            </a:fld>
            <a:endParaRPr lang="en-US"/>
          </a:p>
        </p:txBody>
      </p:sp>
    </p:spTree>
    <p:extLst>
      <p:ext uri="{BB962C8B-B14F-4D97-AF65-F5344CB8AC3E}">
        <p14:creationId xmlns:p14="http://schemas.microsoft.com/office/powerpoint/2010/main" val="3024070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B0C58-E91F-4B35-DB27-2C170082AB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086059-C1F2-86C6-DD96-D73338D9D5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DCC7A-4233-958E-0201-AB4A0B25909B}"/>
              </a:ext>
            </a:extLst>
          </p:cNvPr>
          <p:cNvSpPr>
            <a:spLocks noGrp="1"/>
          </p:cNvSpPr>
          <p:nvPr>
            <p:ph type="dt" sz="half" idx="10"/>
          </p:nvPr>
        </p:nvSpPr>
        <p:spPr/>
        <p:txBody>
          <a:bodyPr/>
          <a:lstStyle/>
          <a:p>
            <a:fld id="{274267CB-30BF-414D-B868-26EFA7146627}" type="datetimeFigureOut">
              <a:rPr lang="en-US" smtClean="0"/>
              <a:t>8/15/25</a:t>
            </a:fld>
            <a:endParaRPr lang="en-US"/>
          </a:p>
        </p:txBody>
      </p:sp>
      <p:sp>
        <p:nvSpPr>
          <p:cNvPr id="5" name="Footer Placeholder 4">
            <a:extLst>
              <a:ext uri="{FF2B5EF4-FFF2-40B4-BE49-F238E27FC236}">
                <a16:creationId xmlns:a16="http://schemas.microsoft.com/office/drawing/2014/main" id="{3EDBCA7F-36AF-3C08-7658-A9240ED92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C73A6-47DE-6451-9D86-C607656AE8BE}"/>
              </a:ext>
            </a:extLst>
          </p:cNvPr>
          <p:cNvSpPr>
            <a:spLocks noGrp="1"/>
          </p:cNvSpPr>
          <p:nvPr>
            <p:ph type="sldNum" sz="quarter" idx="12"/>
          </p:nvPr>
        </p:nvSpPr>
        <p:spPr/>
        <p:txBody>
          <a:bodyPr/>
          <a:lstStyle/>
          <a:p>
            <a:fld id="{C67BC768-3F73-4248-97DD-8C73CCEE8323}" type="slidenum">
              <a:rPr lang="en-US" smtClean="0"/>
              <a:t>‹#›</a:t>
            </a:fld>
            <a:endParaRPr lang="en-US"/>
          </a:p>
        </p:txBody>
      </p:sp>
    </p:spTree>
    <p:extLst>
      <p:ext uri="{BB962C8B-B14F-4D97-AF65-F5344CB8AC3E}">
        <p14:creationId xmlns:p14="http://schemas.microsoft.com/office/powerpoint/2010/main" val="850354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CBC92-F03C-AB02-8506-F6B37D79EC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CF06DF-3388-6913-3802-B8BF04EF13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071346-1695-A0BC-ADAD-97297FD6E473}"/>
              </a:ext>
            </a:extLst>
          </p:cNvPr>
          <p:cNvSpPr>
            <a:spLocks noGrp="1"/>
          </p:cNvSpPr>
          <p:nvPr>
            <p:ph type="dt" sz="half" idx="10"/>
          </p:nvPr>
        </p:nvSpPr>
        <p:spPr/>
        <p:txBody>
          <a:bodyPr/>
          <a:lstStyle/>
          <a:p>
            <a:fld id="{274267CB-30BF-414D-B868-26EFA7146627}" type="datetimeFigureOut">
              <a:rPr lang="en-US" smtClean="0"/>
              <a:t>8/15/25</a:t>
            </a:fld>
            <a:endParaRPr lang="en-US"/>
          </a:p>
        </p:txBody>
      </p:sp>
      <p:sp>
        <p:nvSpPr>
          <p:cNvPr id="5" name="Footer Placeholder 4">
            <a:extLst>
              <a:ext uri="{FF2B5EF4-FFF2-40B4-BE49-F238E27FC236}">
                <a16:creationId xmlns:a16="http://schemas.microsoft.com/office/drawing/2014/main" id="{863253E3-2E80-CEF7-8E46-2762F6C83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55284-5BB1-51D1-A2F5-88FFA0296F4B}"/>
              </a:ext>
            </a:extLst>
          </p:cNvPr>
          <p:cNvSpPr>
            <a:spLocks noGrp="1"/>
          </p:cNvSpPr>
          <p:nvPr>
            <p:ph type="sldNum" sz="quarter" idx="12"/>
          </p:nvPr>
        </p:nvSpPr>
        <p:spPr/>
        <p:txBody>
          <a:bodyPr/>
          <a:lstStyle/>
          <a:p>
            <a:fld id="{C67BC768-3F73-4248-97DD-8C73CCEE8323}" type="slidenum">
              <a:rPr lang="en-US" smtClean="0"/>
              <a:t>‹#›</a:t>
            </a:fld>
            <a:endParaRPr lang="en-US"/>
          </a:p>
        </p:txBody>
      </p:sp>
    </p:spTree>
    <p:extLst>
      <p:ext uri="{BB962C8B-B14F-4D97-AF65-F5344CB8AC3E}">
        <p14:creationId xmlns:p14="http://schemas.microsoft.com/office/powerpoint/2010/main" val="65822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767BA-4C44-9507-F876-11CDC7BE7A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44CF2B-B1AA-843B-EBAD-84B0772D7C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9D5686-5134-A84C-3CAD-84E9EEE6A5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A11C33-E56C-BC87-A117-E0B4A27F9625}"/>
              </a:ext>
            </a:extLst>
          </p:cNvPr>
          <p:cNvSpPr>
            <a:spLocks noGrp="1"/>
          </p:cNvSpPr>
          <p:nvPr>
            <p:ph type="dt" sz="half" idx="10"/>
          </p:nvPr>
        </p:nvSpPr>
        <p:spPr/>
        <p:txBody>
          <a:bodyPr/>
          <a:lstStyle/>
          <a:p>
            <a:fld id="{274267CB-30BF-414D-B868-26EFA7146627}" type="datetimeFigureOut">
              <a:rPr lang="en-US" smtClean="0"/>
              <a:t>8/15/25</a:t>
            </a:fld>
            <a:endParaRPr lang="en-US"/>
          </a:p>
        </p:txBody>
      </p:sp>
      <p:sp>
        <p:nvSpPr>
          <p:cNvPr id="6" name="Footer Placeholder 5">
            <a:extLst>
              <a:ext uri="{FF2B5EF4-FFF2-40B4-BE49-F238E27FC236}">
                <a16:creationId xmlns:a16="http://schemas.microsoft.com/office/drawing/2014/main" id="{2BF8CE2B-FB36-EAA5-2E09-B71709B73F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85703F-0936-7EF8-8772-80A88513FCA6}"/>
              </a:ext>
            </a:extLst>
          </p:cNvPr>
          <p:cNvSpPr>
            <a:spLocks noGrp="1"/>
          </p:cNvSpPr>
          <p:nvPr>
            <p:ph type="sldNum" sz="quarter" idx="12"/>
          </p:nvPr>
        </p:nvSpPr>
        <p:spPr/>
        <p:txBody>
          <a:bodyPr/>
          <a:lstStyle/>
          <a:p>
            <a:fld id="{C67BC768-3F73-4248-97DD-8C73CCEE8323}" type="slidenum">
              <a:rPr lang="en-US" smtClean="0"/>
              <a:t>‹#›</a:t>
            </a:fld>
            <a:endParaRPr lang="en-US"/>
          </a:p>
        </p:txBody>
      </p:sp>
    </p:spTree>
    <p:extLst>
      <p:ext uri="{BB962C8B-B14F-4D97-AF65-F5344CB8AC3E}">
        <p14:creationId xmlns:p14="http://schemas.microsoft.com/office/powerpoint/2010/main" val="1191630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F67C-82B3-6CDA-3A4A-089214F702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4D9A1-460B-FE7B-8786-7A4512EC4E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92E18B-F871-9B52-D287-EC83745EC7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D73EA-9E0B-F17B-F89C-E93763E1ED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9B4F7E-79E2-6B11-9598-23D2D70525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47F0B1-EEB9-5964-8FD4-84EBF9B867CB}"/>
              </a:ext>
            </a:extLst>
          </p:cNvPr>
          <p:cNvSpPr>
            <a:spLocks noGrp="1"/>
          </p:cNvSpPr>
          <p:nvPr>
            <p:ph type="dt" sz="half" idx="10"/>
          </p:nvPr>
        </p:nvSpPr>
        <p:spPr/>
        <p:txBody>
          <a:bodyPr/>
          <a:lstStyle/>
          <a:p>
            <a:fld id="{274267CB-30BF-414D-B868-26EFA7146627}" type="datetimeFigureOut">
              <a:rPr lang="en-US" smtClean="0"/>
              <a:t>8/15/25</a:t>
            </a:fld>
            <a:endParaRPr lang="en-US"/>
          </a:p>
        </p:txBody>
      </p:sp>
      <p:sp>
        <p:nvSpPr>
          <p:cNvPr id="8" name="Footer Placeholder 7">
            <a:extLst>
              <a:ext uri="{FF2B5EF4-FFF2-40B4-BE49-F238E27FC236}">
                <a16:creationId xmlns:a16="http://schemas.microsoft.com/office/drawing/2014/main" id="{9017ECE9-4F48-B4D5-5317-E55E44AC50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387610-0389-6000-54D5-4F4F5B4EEC8B}"/>
              </a:ext>
            </a:extLst>
          </p:cNvPr>
          <p:cNvSpPr>
            <a:spLocks noGrp="1"/>
          </p:cNvSpPr>
          <p:nvPr>
            <p:ph type="sldNum" sz="quarter" idx="12"/>
          </p:nvPr>
        </p:nvSpPr>
        <p:spPr/>
        <p:txBody>
          <a:bodyPr/>
          <a:lstStyle/>
          <a:p>
            <a:fld id="{C67BC768-3F73-4248-97DD-8C73CCEE8323}" type="slidenum">
              <a:rPr lang="en-US" smtClean="0"/>
              <a:t>‹#›</a:t>
            </a:fld>
            <a:endParaRPr lang="en-US"/>
          </a:p>
        </p:txBody>
      </p:sp>
    </p:spTree>
    <p:extLst>
      <p:ext uri="{BB962C8B-B14F-4D97-AF65-F5344CB8AC3E}">
        <p14:creationId xmlns:p14="http://schemas.microsoft.com/office/powerpoint/2010/main" val="148214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E604-5F39-74F9-65B4-B7D03E8EED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CE5BDC-9B92-7F70-37F6-88C0739A06A1}"/>
              </a:ext>
            </a:extLst>
          </p:cNvPr>
          <p:cNvSpPr>
            <a:spLocks noGrp="1"/>
          </p:cNvSpPr>
          <p:nvPr>
            <p:ph type="dt" sz="half" idx="10"/>
          </p:nvPr>
        </p:nvSpPr>
        <p:spPr/>
        <p:txBody>
          <a:bodyPr/>
          <a:lstStyle/>
          <a:p>
            <a:fld id="{274267CB-30BF-414D-B868-26EFA7146627}" type="datetimeFigureOut">
              <a:rPr lang="en-US" smtClean="0"/>
              <a:t>8/15/25</a:t>
            </a:fld>
            <a:endParaRPr lang="en-US"/>
          </a:p>
        </p:txBody>
      </p:sp>
      <p:sp>
        <p:nvSpPr>
          <p:cNvPr id="4" name="Footer Placeholder 3">
            <a:extLst>
              <a:ext uri="{FF2B5EF4-FFF2-40B4-BE49-F238E27FC236}">
                <a16:creationId xmlns:a16="http://schemas.microsoft.com/office/drawing/2014/main" id="{6EA10BB5-29C9-49F0-6DED-11865DC2DA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DDE884-5D3A-7EB4-97BD-50521AED29C2}"/>
              </a:ext>
            </a:extLst>
          </p:cNvPr>
          <p:cNvSpPr>
            <a:spLocks noGrp="1"/>
          </p:cNvSpPr>
          <p:nvPr>
            <p:ph type="sldNum" sz="quarter" idx="12"/>
          </p:nvPr>
        </p:nvSpPr>
        <p:spPr/>
        <p:txBody>
          <a:bodyPr/>
          <a:lstStyle/>
          <a:p>
            <a:fld id="{C67BC768-3F73-4248-97DD-8C73CCEE8323}" type="slidenum">
              <a:rPr lang="en-US" smtClean="0"/>
              <a:t>‹#›</a:t>
            </a:fld>
            <a:endParaRPr lang="en-US"/>
          </a:p>
        </p:txBody>
      </p:sp>
    </p:spTree>
    <p:extLst>
      <p:ext uri="{BB962C8B-B14F-4D97-AF65-F5344CB8AC3E}">
        <p14:creationId xmlns:p14="http://schemas.microsoft.com/office/powerpoint/2010/main" val="4161040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31DA3F-946B-22AE-EB58-72FACA79446F}"/>
              </a:ext>
            </a:extLst>
          </p:cNvPr>
          <p:cNvSpPr>
            <a:spLocks noGrp="1"/>
          </p:cNvSpPr>
          <p:nvPr>
            <p:ph type="dt" sz="half" idx="10"/>
          </p:nvPr>
        </p:nvSpPr>
        <p:spPr/>
        <p:txBody>
          <a:bodyPr/>
          <a:lstStyle/>
          <a:p>
            <a:fld id="{274267CB-30BF-414D-B868-26EFA7146627}" type="datetimeFigureOut">
              <a:rPr lang="en-US" smtClean="0"/>
              <a:t>8/15/25</a:t>
            </a:fld>
            <a:endParaRPr lang="en-US"/>
          </a:p>
        </p:txBody>
      </p:sp>
      <p:sp>
        <p:nvSpPr>
          <p:cNvPr id="3" name="Footer Placeholder 2">
            <a:extLst>
              <a:ext uri="{FF2B5EF4-FFF2-40B4-BE49-F238E27FC236}">
                <a16:creationId xmlns:a16="http://schemas.microsoft.com/office/drawing/2014/main" id="{2DF7411A-EC02-63DF-7A56-B41DE6C661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AED5B5-55ED-0C88-D4C5-CFDC50D544BB}"/>
              </a:ext>
            </a:extLst>
          </p:cNvPr>
          <p:cNvSpPr>
            <a:spLocks noGrp="1"/>
          </p:cNvSpPr>
          <p:nvPr>
            <p:ph type="sldNum" sz="quarter" idx="12"/>
          </p:nvPr>
        </p:nvSpPr>
        <p:spPr/>
        <p:txBody>
          <a:bodyPr/>
          <a:lstStyle/>
          <a:p>
            <a:fld id="{C67BC768-3F73-4248-97DD-8C73CCEE8323}" type="slidenum">
              <a:rPr lang="en-US" smtClean="0"/>
              <a:t>‹#›</a:t>
            </a:fld>
            <a:endParaRPr lang="en-US"/>
          </a:p>
        </p:txBody>
      </p:sp>
    </p:spTree>
    <p:extLst>
      <p:ext uri="{BB962C8B-B14F-4D97-AF65-F5344CB8AC3E}">
        <p14:creationId xmlns:p14="http://schemas.microsoft.com/office/powerpoint/2010/main" val="2851167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947-AD86-D809-F5D4-B57AD4B8B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DA911E-8E67-89B0-993A-55BA62D078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71E5D7-948D-5487-2088-37302EA7E1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6CE9C6-F31A-F8B4-2F84-7169D8E96F55}"/>
              </a:ext>
            </a:extLst>
          </p:cNvPr>
          <p:cNvSpPr>
            <a:spLocks noGrp="1"/>
          </p:cNvSpPr>
          <p:nvPr>
            <p:ph type="dt" sz="half" idx="10"/>
          </p:nvPr>
        </p:nvSpPr>
        <p:spPr/>
        <p:txBody>
          <a:bodyPr/>
          <a:lstStyle/>
          <a:p>
            <a:fld id="{274267CB-30BF-414D-B868-26EFA7146627}" type="datetimeFigureOut">
              <a:rPr lang="en-US" smtClean="0"/>
              <a:t>8/15/25</a:t>
            </a:fld>
            <a:endParaRPr lang="en-US"/>
          </a:p>
        </p:txBody>
      </p:sp>
      <p:sp>
        <p:nvSpPr>
          <p:cNvPr id="6" name="Footer Placeholder 5">
            <a:extLst>
              <a:ext uri="{FF2B5EF4-FFF2-40B4-BE49-F238E27FC236}">
                <a16:creationId xmlns:a16="http://schemas.microsoft.com/office/drawing/2014/main" id="{447D0EF2-BF83-DB37-5E65-5211B1567D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9B6CCE-F512-C581-8FC8-499930FB30A7}"/>
              </a:ext>
            </a:extLst>
          </p:cNvPr>
          <p:cNvSpPr>
            <a:spLocks noGrp="1"/>
          </p:cNvSpPr>
          <p:nvPr>
            <p:ph type="sldNum" sz="quarter" idx="12"/>
          </p:nvPr>
        </p:nvSpPr>
        <p:spPr/>
        <p:txBody>
          <a:bodyPr/>
          <a:lstStyle/>
          <a:p>
            <a:fld id="{C67BC768-3F73-4248-97DD-8C73CCEE8323}" type="slidenum">
              <a:rPr lang="en-US" smtClean="0"/>
              <a:t>‹#›</a:t>
            </a:fld>
            <a:endParaRPr lang="en-US"/>
          </a:p>
        </p:txBody>
      </p:sp>
    </p:spTree>
    <p:extLst>
      <p:ext uri="{BB962C8B-B14F-4D97-AF65-F5344CB8AC3E}">
        <p14:creationId xmlns:p14="http://schemas.microsoft.com/office/powerpoint/2010/main" val="3566461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F9D98-4E78-E46E-CD1C-8CD8802593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F915CA-4B0E-FA0F-E77B-A6AD03F3D5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F0BA53-29DD-B387-DC12-22D91EDD9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A82535-859F-232F-E42C-61FCF570320E}"/>
              </a:ext>
            </a:extLst>
          </p:cNvPr>
          <p:cNvSpPr>
            <a:spLocks noGrp="1"/>
          </p:cNvSpPr>
          <p:nvPr>
            <p:ph type="dt" sz="half" idx="10"/>
          </p:nvPr>
        </p:nvSpPr>
        <p:spPr/>
        <p:txBody>
          <a:bodyPr/>
          <a:lstStyle/>
          <a:p>
            <a:fld id="{274267CB-30BF-414D-B868-26EFA7146627}" type="datetimeFigureOut">
              <a:rPr lang="en-US" smtClean="0"/>
              <a:t>8/15/25</a:t>
            </a:fld>
            <a:endParaRPr lang="en-US"/>
          </a:p>
        </p:txBody>
      </p:sp>
      <p:sp>
        <p:nvSpPr>
          <p:cNvPr id="6" name="Footer Placeholder 5">
            <a:extLst>
              <a:ext uri="{FF2B5EF4-FFF2-40B4-BE49-F238E27FC236}">
                <a16:creationId xmlns:a16="http://schemas.microsoft.com/office/drawing/2014/main" id="{4787416E-7656-1A7D-9B13-810E6AD054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DB912D-79CB-F96F-8D9A-84EAAC5A611B}"/>
              </a:ext>
            </a:extLst>
          </p:cNvPr>
          <p:cNvSpPr>
            <a:spLocks noGrp="1"/>
          </p:cNvSpPr>
          <p:nvPr>
            <p:ph type="sldNum" sz="quarter" idx="12"/>
          </p:nvPr>
        </p:nvSpPr>
        <p:spPr/>
        <p:txBody>
          <a:bodyPr/>
          <a:lstStyle/>
          <a:p>
            <a:fld id="{C67BC768-3F73-4248-97DD-8C73CCEE8323}" type="slidenum">
              <a:rPr lang="en-US" smtClean="0"/>
              <a:t>‹#›</a:t>
            </a:fld>
            <a:endParaRPr lang="en-US"/>
          </a:p>
        </p:txBody>
      </p:sp>
    </p:spTree>
    <p:extLst>
      <p:ext uri="{BB962C8B-B14F-4D97-AF65-F5344CB8AC3E}">
        <p14:creationId xmlns:p14="http://schemas.microsoft.com/office/powerpoint/2010/main" val="2466926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37D22-C0CF-DD35-1D32-2FCA210D5E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95335D-6ECE-AB2E-3AE5-4079A252FE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7D98B-E76B-821A-E57A-434FDB5291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4267CB-30BF-414D-B868-26EFA7146627}" type="datetimeFigureOut">
              <a:rPr lang="en-US" smtClean="0"/>
              <a:t>8/15/25</a:t>
            </a:fld>
            <a:endParaRPr lang="en-US"/>
          </a:p>
        </p:txBody>
      </p:sp>
      <p:sp>
        <p:nvSpPr>
          <p:cNvPr id="5" name="Footer Placeholder 4">
            <a:extLst>
              <a:ext uri="{FF2B5EF4-FFF2-40B4-BE49-F238E27FC236}">
                <a16:creationId xmlns:a16="http://schemas.microsoft.com/office/drawing/2014/main" id="{296B2B6D-BEEA-1872-8573-A6963A038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DB5D387-D2B2-CF0E-67C7-1E6F2B7BBB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7BC768-3F73-4248-97DD-8C73CCEE8323}" type="slidenum">
              <a:rPr lang="en-US" smtClean="0"/>
              <a:t>‹#›</a:t>
            </a:fld>
            <a:endParaRPr lang="en-US"/>
          </a:p>
        </p:txBody>
      </p:sp>
    </p:spTree>
    <p:extLst>
      <p:ext uri="{BB962C8B-B14F-4D97-AF65-F5344CB8AC3E}">
        <p14:creationId xmlns:p14="http://schemas.microsoft.com/office/powerpoint/2010/main" val="1733666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bit.ly/3SBtqFs" TargetMode="Externa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0FE0F2-0EB8-BD35-30BC-370CE6ABF5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00E312-5531-A845-52A0-1F7EF835AB35}"/>
              </a:ext>
            </a:extLst>
          </p:cNvPr>
          <p:cNvSpPr>
            <a:spLocks noGrp="1"/>
          </p:cNvSpPr>
          <p:nvPr>
            <p:ph type="title"/>
          </p:nvPr>
        </p:nvSpPr>
        <p:spPr>
          <a:xfrm>
            <a:off x="481013" y="3752849"/>
            <a:ext cx="3290887" cy="2452687"/>
          </a:xfrm>
        </p:spPr>
        <p:txBody>
          <a:bodyPr anchor="ctr">
            <a:normAutofit/>
          </a:bodyPr>
          <a:lstStyle/>
          <a:p>
            <a:r>
              <a:rPr lang="en-US" sz="3600"/>
              <a:t>Example of Wonder Media Library Programming</a:t>
            </a:r>
          </a:p>
        </p:txBody>
      </p:sp>
      <p:pic>
        <p:nvPicPr>
          <p:cNvPr id="5" name="Picture 4" descr="A close-up of a logo&#10;&#10;AI-generated content may be incorrect.">
            <a:extLst>
              <a:ext uri="{FF2B5EF4-FFF2-40B4-BE49-F238E27FC236}">
                <a16:creationId xmlns:a16="http://schemas.microsoft.com/office/drawing/2014/main" id="{DA6A1F2E-5EF7-54CE-AF4C-DD6436175C80}"/>
              </a:ext>
            </a:extLst>
          </p:cNvPr>
          <p:cNvPicPr>
            <a:picLocks noChangeAspect="1"/>
          </p:cNvPicPr>
          <p:nvPr/>
        </p:nvPicPr>
        <p:blipFill>
          <a:blip r:embed="rId2"/>
          <a:srcRect t="9426" b="27497"/>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6D4714A-8D4E-E74C-F95C-F2ED5CC98E9B}"/>
              </a:ext>
            </a:extLst>
          </p:cNvPr>
          <p:cNvSpPr>
            <a:spLocks noGrp="1"/>
          </p:cNvSpPr>
          <p:nvPr>
            <p:ph idx="1"/>
          </p:nvPr>
        </p:nvSpPr>
        <p:spPr>
          <a:xfrm>
            <a:off x="4223982" y="3752850"/>
            <a:ext cx="7485413" cy="2452687"/>
          </a:xfrm>
        </p:spPr>
        <p:txBody>
          <a:bodyPr anchor="ctr">
            <a:normAutofit/>
          </a:bodyPr>
          <a:lstStyle/>
          <a:p>
            <a:r>
              <a:rPr lang="en-US" sz="1500" dirty="0"/>
              <a:t>Features an original song called “American </a:t>
            </a:r>
            <a:r>
              <a:rPr lang="en-US" sz="1500"/>
              <a:t>Lyricism” by </a:t>
            </a:r>
            <a:r>
              <a:rPr lang="en-US" sz="1500" dirty="0"/>
              <a:t>Kalamazoo musician Jeff Moehle</a:t>
            </a:r>
          </a:p>
          <a:p>
            <a:r>
              <a:rPr lang="en-US" sz="1500" dirty="0"/>
              <a:t>Focuses on the media literacy concepts that media messages convey specific values, lifestyles or points of view; and that all media messages are created for profit or power</a:t>
            </a:r>
          </a:p>
          <a:p>
            <a:r>
              <a:rPr lang="en-US" sz="1500" dirty="0"/>
              <a:t>Encourages critical analysis by tweens and teens of content</a:t>
            </a:r>
          </a:p>
          <a:p>
            <a:r>
              <a:rPr lang="en-US" sz="1500" dirty="0"/>
              <a:t>Utilizes the engaging format of music to appeal to target audience</a:t>
            </a:r>
          </a:p>
          <a:p>
            <a:r>
              <a:rPr lang="en-US" sz="1500" dirty="0"/>
              <a:t>Incorporates various learning styles – visual, kinetic, auditory</a:t>
            </a:r>
          </a:p>
          <a:p>
            <a:r>
              <a:rPr lang="en-US" sz="1500" dirty="0"/>
              <a:t>Encompasses digital games on </a:t>
            </a:r>
            <a:r>
              <a:rPr lang="en-US" sz="1500" dirty="0" err="1"/>
              <a:t>WML.org</a:t>
            </a:r>
            <a:r>
              <a:rPr lang="en-US" sz="1500" dirty="0"/>
              <a:t>, lesson plans and in-person discussions. </a:t>
            </a:r>
          </a:p>
        </p:txBody>
      </p:sp>
    </p:spTree>
    <p:extLst>
      <p:ext uri="{BB962C8B-B14F-4D97-AF65-F5344CB8AC3E}">
        <p14:creationId xmlns:p14="http://schemas.microsoft.com/office/powerpoint/2010/main" val="455657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87C91-973C-8EF7-AB8C-160090AF0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BCADD5-3E93-0C8D-FBA2-D66139350EBB}"/>
              </a:ext>
            </a:extLst>
          </p:cNvPr>
          <p:cNvSpPr>
            <a:spLocks noGrp="1"/>
          </p:cNvSpPr>
          <p:nvPr>
            <p:ph type="title"/>
          </p:nvPr>
        </p:nvSpPr>
        <p:spPr>
          <a:xfrm>
            <a:off x="6898511" y="1"/>
            <a:ext cx="4586189" cy="2547255"/>
          </a:xfrm>
        </p:spPr>
        <p:txBody>
          <a:bodyPr anchor="b">
            <a:normAutofit/>
          </a:bodyPr>
          <a:lstStyle/>
          <a:p>
            <a:r>
              <a:rPr lang="en-US" dirty="0">
                <a:cs typeface="Arial" panose="020B0604020202020204" pitchFamily="34" charset="0"/>
              </a:rPr>
              <a:t>“American Lyricism” by Jeff Moehle</a:t>
            </a:r>
            <a:br>
              <a:rPr lang="en-US" sz="2400" dirty="0">
                <a:latin typeface="Arial" panose="020B0604020202020204" pitchFamily="34" charset="0"/>
                <a:cs typeface="Arial" panose="020B0604020202020204" pitchFamily="34" charset="0"/>
              </a:rPr>
            </a:br>
            <a:endParaRPr lang="en-US" sz="2000" dirty="0"/>
          </a:p>
        </p:txBody>
      </p:sp>
      <p:pic>
        <p:nvPicPr>
          <p:cNvPr id="4" name="Picture 3" descr="A qr code with a white background&#10;&#10;AI-generated content may be incorrect.">
            <a:extLst>
              <a:ext uri="{FF2B5EF4-FFF2-40B4-BE49-F238E27FC236}">
                <a16:creationId xmlns:a16="http://schemas.microsoft.com/office/drawing/2014/main" id="{123108D5-F5E8-9A27-851A-4A56ED3EFB32}"/>
              </a:ext>
            </a:extLst>
          </p:cNvPr>
          <p:cNvPicPr>
            <a:picLocks noChangeAspect="1"/>
          </p:cNvPicPr>
          <p:nvPr/>
        </p:nvPicPr>
        <p:blipFill>
          <a:blip r:embed="rId5"/>
          <a:srcRect l="833" r="6234"/>
          <a:stretch>
            <a:fillRect/>
          </a:stretch>
        </p:blipFill>
        <p:spPr>
          <a:xfrm>
            <a:off x="1" y="10"/>
            <a:ext cx="6373368" cy="6857990"/>
          </a:xfrm>
          <a:prstGeom prst="rect">
            <a:avLst/>
          </a:prstGeom>
        </p:spPr>
      </p:pic>
      <p:sp>
        <p:nvSpPr>
          <p:cNvPr id="3" name="Content Placeholder 2">
            <a:extLst>
              <a:ext uri="{FF2B5EF4-FFF2-40B4-BE49-F238E27FC236}">
                <a16:creationId xmlns:a16="http://schemas.microsoft.com/office/drawing/2014/main" id="{26138FA4-B8F6-A8BE-FCAE-17796F83BB90}"/>
              </a:ext>
            </a:extLst>
          </p:cNvPr>
          <p:cNvSpPr>
            <a:spLocks noGrp="1"/>
          </p:cNvSpPr>
          <p:nvPr>
            <p:ph idx="1"/>
          </p:nvPr>
        </p:nvSpPr>
        <p:spPr>
          <a:xfrm>
            <a:off x="6782765" y="2547256"/>
            <a:ext cx="5039121" cy="4062550"/>
          </a:xfrm>
        </p:spPr>
        <p:txBody>
          <a:bodyPr>
            <a:normAutofit fontScale="77500" lnSpcReduction="20000"/>
          </a:bodyPr>
          <a:lstStyle/>
          <a:p>
            <a:pPr marL="0" indent="0">
              <a:lnSpc>
                <a:spcPct val="110000"/>
              </a:lnSpc>
              <a:buNone/>
            </a:pPr>
            <a:r>
              <a:rPr lang="en-US" sz="2400" dirty="0">
                <a:cs typeface="Arial" panose="020B0604020202020204" pitchFamily="34" charset="0"/>
              </a:rPr>
              <a:t>Lyrics</a:t>
            </a:r>
            <a:r>
              <a:rPr lang="en-US" sz="1800" dirty="0">
                <a:cs typeface="Arial" panose="020B0604020202020204" pitchFamily="34" charset="0"/>
              </a:rPr>
              <a:t>: </a:t>
            </a:r>
            <a:r>
              <a:rPr lang="en-US" sz="1800" dirty="0">
                <a:cs typeface="Arial" panose="020B0604020202020204" pitchFamily="34" charset="0"/>
                <a:hlinkClick r:id="rId6"/>
              </a:rPr>
              <a:t>https://bit.ly/3SBtqFs</a:t>
            </a:r>
            <a:endParaRPr lang="en-US" sz="1800" dirty="0">
              <a:cs typeface="Arial" panose="020B0604020202020204" pitchFamily="34" charset="0"/>
            </a:endParaRPr>
          </a:p>
          <a:p>
            <a:pPr marL="0" indent="0">
              <a:lnSpc>
                <a:spcPct val="110000"/>
              </a:lnSpc>
              <a:buNone/>
            </a:pPr>
            <a:r>
              <a:rPr lang="en-US" sz="1800" dirty="0">
                <a:cs typeface="Arial" panose="020B0604020202020204" pitchFamily="34" charset="0"/>
              </a:rPr>
              <a:t>Link to song on Spotify: </a:t>
            </a:r>
            <a:r>
              <a:rPr lang="en-US" sz="1800" b="1" dirty="0">
                <a:cs typeface="Arial" panose="020B0604020202020204" pitchFamily="34" charset="0"/>
              </a:rPr>
              <a:t>https://</a:t>
            </a:r>
            <a:r>
              <a:rPr lang="en-US" sz="1800" b="1" dirty="0" err="1">
                <a:cs typeface="Arial" panose="020B0604020202020204" pitchFamily="34" charset="0"/>
              </a:rPr>
              <a:t>bit.ly</a:t>
            </a:r>
            <a:r>
              <a:rPr lang="en-US" sz="1800" b="1" dirty="0">
                <a:cs typeface="Arial" panose="020B0604020202020204" pitchFamily="34" charset="0"/>
              </a:rPr>
              <a:t>/46tGKUs</a:t>
            </a:r>
          </a:p>
          <a:p>
            <a:pPr marL="0" indent="0">
              <a:lnSpc>
                <a:spcPct val="110000"/>
              </a:lnSpc>
              <a:buNone/>
            </a:pPr>
            <a:r>
              <a:rPr lang="en-US" sz="2100" dirty="0">
                <a:cs typeface="Arial" panose="020B0604020202020204" pitchFamily="34" charset="0"/>
              </a:rPr>
              <a:t>Chorus:</a:t>
            </a:r>
          </a:p>
          <a:p>
            <a:pPr marL="0" indent="0">
              <a:lnSpc>
                <a:spcPct val="110000"/>
              </a:lnSpc>
              <a:buNone/>
            </a:pPr>
            <a:r>
              <a:rPr lang="en-US" sz="1800" b="1" i="1" dirty="0">
                <a:cs typeface="Arial" panose="020B0604020202020204" pitchFamily="34" charset="0"/>
              </a:rPr>
              <a:t>Mix up the beat</a:t>
            </a:r>
          </a:p>
          <a:p>
            <a:pPr marL="0" indent="0">
              <a:lnSpc>
                <a:spcPct val="110000"/>
              </a:lnSpc>
              <a:buNone/>
            </a:pPr>
            <a:r>
              <a:rPr lang="en-US" sz="1800" b="1" i="1" dirty="0">
                <a:cs typeface="Arial" panose="020B0604020202020204" pitchFamily="34" charset="0"/>
              </a:rPr>
              <a:t>Take to the street</a:t>
            </a:r>
          </a:p>
          <a:p>
            <a:pPr marL="0" indent="0">
              <a:lnSpc>
                <a:spcPct val="110000"/>
              </a:lnSpc>
              <a:buNone/>
            </a:pPr>
            <a:r>
              <a:rPr lang="en-US" sz="1800" b="1" i="1" dirty="0">
                <a:cs typeface="Arial" panose="020B0604020202020204" pitchFamily="34" charset="0"/>
              </a:rPr>
              <a:t>Say it loud:</a:t>
            </a:r>
          </a:p>
          <a:p>
            <a:pPr marL="0" indent="0">
              <a:lnSpc>
                <a:spcPct val="110000"/>
              </a:lnSpc>
              <a:buNone/>
            </a:pPr>
            <a:r>
              <a:rPr lang="en-US" sz="1800" b="1" i="1" dirty="0">
                <a:cs typeface="Arial" panose="020B0604020202020204" pitchFamily="34" charset="0"/>
              </a:rPr>
              <a:t>We won’t retreat</a:t>
            </a:r>
          </a:p>
          <a:p>
            <a:pPr marL="0" indent="0">
              <a:lnSpc>
                <a:spcPct val="110000"/>
              </a:lnSpc>
              <a:buNone/>
            </a:pPr>
            <a:r>
              <a:rPr lang="en-US" sz="1800" b="1" i="1" dirty="0">
                <a:cs typeface="Arial" panose="020B0604020202020204" pitchFamily="34" charset="0"/>
              </a:rPr>
              <a:t>We’re feeling strong and feeling proud.</a:t>
            </a:r>
          </a:p>
          <a:p>
            <a:pPr marL="0" indent="0">
              <a:lnSpc>
                <a:spcPct val="110000"/>
              </a:lnSpc>
              <a:buNone/>
            </a:pPr>
            <a:r>
              <a:rPr lang="en-US" sz="1800" b="1" i="1" dirty="0">
                <a:cs typeface="Arial" panose="020B0604020202020204" pitchFamily="34" charset="0"/>
              </a:rPr>
              <a:t>Cuz we believe that we all share the same heart–</a:t>
            </a:r>
          </a:p>
          <a:p>
            <a:pPr marL="0" indent="0">
              <a:lnSpc>
                <a:spcPct val="110000"/>
              </a:lnSpc>
              <a:buNone/>
            </a:pPr>
            <a:r>
              <a:rPr lang="en-US" sz="1800" b="1" i="1" dirty="0">
                <a:cs typeface="Arial" panose="020B0604020202020204" pitchFamily="34" charset="0"/>
              </a:rPr>
              <a:t>We are a part of everyone.</a:t>
            </a:r>
          </a:p>
          <a:p>
            <a:pPr marL="0" indent="0">
              <a:lnSpc>
                <a:spcPct val="110000"/>
              </a:lnSpc>
              <a:buNone/>
            </a:pPr>
            <a:br>
              <a:rPr lang="en-US" sz="3000" dirty="0"/>
            </a:br>
            <a:r>
              <a:rPr lang="en-US" sz="2100" dirty="0">
                <a:cs typeface="Arial" panose="020B0604020202020204" pitchFamily="34" charset="0"/>
              </a:rPr>
              <a:t>https://</a:t>
            </a:r>
            <a:r>
              <a:rPr lang="en-US" sz="2100" dirty="0" err="1">
                <a:cs typeface="Arial" panose="020B0604020202020204" pitchFamily="34" charset="0"/>
              </a:rPr>
              <a:t>jeffmoehle.com</a:t>
            </a:r>
            <a:r>
              <a:rPr lang="en-US" sz="2100" dirty="0">
                <a:cs typeface="Arial" panose="020B0604020202020204" pitchFamily="34" charset="0"/>
              </a:rPr>
              <a:t>/</a:t>
            </a:r>
            <a:endParaRPr lang="en-US" sz="2100" dirty="0"/>
          </a:p>
        </p:txBody>
      </p:sp>
      <p:pic>
        <p:nvPicPr>
          <p:cNvPr id="5" name="The AnitAlgorhythm Song_Master_Reference">
            <a:hlinkClick r:id="" action="ppaction://media"/>
            <a:extLst>
              <a:ext uri="{FF2B5EF4-FFF2-40B4-BE49-F238E27FC236}">
                <a16:creationId xmlns:a16="http://schemas.microsoft.com/office/drawing/2014/main" id="{638AEFAC-799B-9B71-4DB8-3932ACEAD8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13" y="4763"/>
            <a:ext cx="812800" cy="812800"/>
          </a:xfrm>
          <a:prstGeom prst="rect">
            <a:avLst/>
          </a:prstGeom>
        </p:spPr>
      </p:pic>
    </p:spTree>
    <p:extLst>
      <p:ext uri="{BB962C8B-B14F-4D97-AF65-F5344CB8AC3E}">
        <p14:creationId xmlns:p14="http://schemas.microsoft.com/office/powerpoint/2010/main" val="30502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9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AA35E2-1C0B-8233-8FEC-3532BA00020C}"/>
              </a:ext>
            </a:extLst>
          </p:cNvPr>
          <p:cNvSpPr>
            <a:spLocks noGrp="1"/>
          </p:cNvSpPr>
          <p:nvPr>
            <p:ph type="title"/>
          </p:nvPr>
        </p:nvSpPr>
        <p:spPr>
          <a:xfrm>
            <a:off x="838200" y="668377"/>
            <a:ext cx="10515600" cy="1325563"/>
          </a:xfrm>
        </p:spPr>
        <p:txBody>
          <a:bodyPr>
            <a:normAutofit/>
          </a:bodyPr>
          <a:lstStyle/>
          <a:p>
            <a:r>
              <a:rPr lang="en-US" sz="2100">
                <a:latin typeface="Arial" panose="020B0604020202020204" pitchFamily="34" charset="0"/>
                <a:cs typeface="Arial" panose="020B0604020202020204" pitchFamily="34" charset="0"/>
              </a:rPr>
              <a:t>“American Lyricism”</a:t>
            </a:r>
            <a:br>
              <a:rPr lang="en-US" sz="2100" b="0">
                <a:latin typeface="Arial" panose="020B0604020202020204" pitchFamily="34" charset="0"/>
                <a:cs typeface="Arial" panose="020B0604020202020204" pitchFamily="34" charset="0"/>
              </a:rPr>
            </a:br>
            <a:r>
              <a:rPr lang="en-US" sz="2100">
                <a:cs typeface="Arial" panose="020B0604020202020204" pitchFamily="34" charset="0"/>
              </a:rPr>
              <a:t>https://</a:t>
            </a:r>
            <a:r>
              <a:rPr lang="en-US" sz="2100" err="1">
                <a:cs typeface="Arial" panose="020B0604020202020204" pitchFamily="34" charset="0"/>
              </a:rPr>
              <a:t>bit.ly</a:t>
            </a:r>
            <a:r>
              <a:rPr lang="en-US" sz="2100">
                <a:cs typeface="Arial" panose="020B0604020202020204" pitchFamily="34" charset="0"/>
              </a:rPr>
              <a:t>/46tGKUs</a:t>
            </a:r>
            <a:br>
              <a:rPr lang="en-US" sz="2100" b="0"/>
            </a:br>
            <a:br>
              <a:rPr lang="en-US" sz="2100" b="0"/>
            </a:br>
            <a:endParaRPr lang="en-US" sz="2100"/>
          </a:p>
        </p:txBody>
      </p:sp>
      <p:sp>
        <p:nvSpPr>
          <p:cNvPr id="3" name="Content Placeholder 2">
            <a:extLst>
              <a:ext uri="{FF2B5EF4-FFF2-40B4-BE49-F238E27FC236}">
                <a16:creationId xmlns:a16="http://schemas.microsoft.com/office/drawing/2014/main" id="{88667244-8A20-B774-69D6-C46914FF89EE}"/>
              </a:ext>
            </a:extLst>
          </p:cNvPr>
          <p:cNvSpPr>
            <a:spLocks noGrp="1"/>
          </p:cNvSpPr>
          <p:nvPr>
            <p:ph sz="half" idx="1"/>
          </p:nvPr>
        </p:nvSpPr>
        <p:spPr>
          <a:xfrm>
            <a:off x="838200" y="2177456"/>
            <a:ext cx="5097780" cy="3795748"/>
          </a:xfrm>
        </p:spPr>
        <p:txBody>
          <a:bodyPr>
            <a:normAutofit/>
          </a:bodyPr>
          <a:lstStyle/>
          <a:p>
            <a:pPr marL="0" indent="0">
              <a:buNone/>
            </a:pPr>
            <a:br>
              <a:rPr lang="en-US" sz="1300"/>
            </a:br>
            <a:r>
              <a:rPr lang="en-US" sz="1300" b="1"/>
              <a:t>V1</a:t>
            </a:r>
            <a:r>
              <a:rPr lang="en-US" sz="1300"/>
              <a:t> We get our news through a piece of glass</a:t>
            </a:r>
          </a:p>
          <a:p>
            <a:pPr marL="0" indent="0">
              <a:buNone/>
            </a:pPr>
            <a:r>
              <a:rPr lang="en-US" sz="1300"/>
              <a:t>and we never even think to ask </a:t>
            </a:r>
          </a:p>
          <a:p>
            <a:pPr marL="0" indent="0">
              <a:buNone/>
            </a:pPr>
            <a:r>
              <a:rPr lang="en-US" sz="1300"/>
              <a:t>Is it true or is it fiction?</a:t>
            </a:r>
          </a:p>
          <a:p>
            <a:pPr marL="0" indent="0">
              <a:buNone/>
            </a:pPr>
            <a:r>
              <a:rPr lang="en-US" sz="1300"/>
              <a:t>Bogged down in the metrics of the system.</a:t>
            </a:r>
          </a:p>
          <a:p>
            <a:pPr marL="0" indent="0">
              <a:buNone/>
            </a:pPr>
            <a:r>
              <a:rPr lang="en-US" sz="1300"/>
              <a:t>Yeah, we want to live without the lies</a:t>
            </a:r>
          </a:p>
          <a:p>
            <a:pPr marL="0" indent="0">
              <a:buNone/>
            </a:pPr>
            <a:r>
              <a:rPr lang="en-US" sz="1300"/>
              <a:t>Coexist in a paradise,</a:t>
            </a:r>
          </a:p>
          <a:p>
            <a:pPr marL="0" indent="0">
              <a:buNone/>
            </a:pPr>
            <a:r>
              <a:rPr lang="en-US" sz="1300"/>
              <a:t>But we gotta put the work in</a:t>
            </a:r>
          </a:p>
          <a:p>
            <a:pPr marL="0" indent="0">
              <a:buNone/>
            </a:pPr>
            <a:r>
              <a:rPr lang="en-US" sz="1300"/>
              <a:t>Wise choices to resist the next suggestion,</a:t>
            </a:r>
          </a:p>
          <a:p>
            <a:pPr marL="0" indent="0">
              <a:buNone/>
            </a:pPr>
            <a:r>
              <a:rPr lang="en-US" sz="1300"/>
              <a:t>Cuz truth isn’t the idea they’re suggesting.</a:t>
            </a:r>
          </a:p>
          <a:p>
            <a:pPr marL="0" indent="0">
              <a:buNone/>
            </a:pPr>
            <a:r>
              <a:rPr lang="en-US" sz="1300"/>
              <a:t>There’s no telling where the next threat is coming </a:t>
            </a:r>
          </a:p>
          <a:p>
            <a:pPr marL="0" indent="0">
              <a:buNone/>
            </a:pPr>
            <a:r>
              <a:rPr lang="en-US" sz="1300"/>
              <a:t>No telling when the next threat is coming</a:t>
            </a:r>
          </a:p>
          <a:p>
            <a:endParaRPr lang="en-US" sz="1300"/>
          </a:p>
        </p:txBody>
      </p:sp>
      <p:sp>
        <p:nvSpPr>
          <p:cNvPr id="4" name="Content Placeholder 3">
            <a:extLst>
              <a:ext uri="{FF2B5EF4-FFF2-40B4-BE49-F238E27FC236}">
                <a16:creationId xmlns:a16="http://schemas.microsoft.com/office/drawing/2014/main" id="{96A66812-EFAD-B7D5-12C4-CA737CB6901D}"/>
              </a:ext>
            </a:extLst>
          </p:cNvPr>
          <p:cNvSpPr>
            <a:spLocks noGrp="1"/>
          </p:cNvSpPr>
          <p:nvPr>
            <p:ph sz="half" idx="2"/>
          </p:nvPr>
        </p:nvSpPr>
        <p:spPr>
          <a:xfrm>
            <a:off x="6256020" y="2177456"/>
            <a:ext cx="5097780" cy="3795748"/>
          </a:xfrm>
        </p:spPr>
        <p:txBody>
          <a:bodyPr>
            <a:normAutofit/>
          </a:bodyPr>
          <a:lstStyle/>
          <a:p>
            <a:pPr marL="0" indent="0">
              <a:buNone/>
            </a:pPr>
            <a:r>
              <a:rPr lang="en-US" sz="1900" b="1"/>
              <a:t>V2</a:t>
            </a:r>
            <a:r>
              <a:rPr lang="en-US" sz="1900"/>
              <a:t> Everybody wants to think they’re right </a:t>
            </a:r>
          </a:p>
          <a:p>
            <a:pPr marL="0" indent="0">
              <a:buNone/>
            </a:pPr>
            <a:r>
              <a:rPr lang="en-US" sz="1900"/>
              <a:t>No challenge means you always win your own fight</a:t>
            </a:r>
          </a:p>
          <a:p>
            <a:pPr marL="0" indent="0">
              <a:buNone/>
            </a:pPr>
            <a:r>
              <a:rPr lang="en-US" sz="1900"/>
              <a:t>But with partial information</a:t>
            </a:r>
          </a:p>
          <a:p>
            <a:pPr marL="0" indent="0">
              <a:buNone/>
            </a:pPr>
            <a:r>
              <a:rPr lang="en-US" sz="1900"/>
              <a:t>Is anyone, anyone really winning?</a:t>
            </a:r>
          </a:p>
          <a:p>
            <a:pPr marL="0" indent="0">
              <a:buNone/>
            </a:pPr>
            <a:r>
              <a:rPr lang="en-US" sz="1900"/>
              <a:t>Still we try to get the upper hand</a:t>
            </a:r>
          </a:p>
          <a:p>
            <a:pPr marL="0" indent="0">
              <a:buNone/>
            </a:pPr>
            <a:r>
              <a:rPr lang="en-US" sz="1900"/>
              <a:t>And choose pride over kindness</a:t>
            </a:r>
          </a:p>
          <a:p>
            <a:pPr marL="0" indent="0">
              <a:buNone/>
            </a:pPr>
            <a:r>
              <a:rPr lang="en-US" sz="1900"/>
              <a:t>Yeah, we’re cast in a play</a:t>
            </a:r>
          </a:p>
          <a:p>
            <a:pPr marL="0" indent="0">
              <a:buNone/>
            </a:pPr>
            <a:r>
              <a:rPr lang="en-US" sz="1900"/>
              <a:t>Written by fools for profit and gain</a:t>
            </a:r>
          </a:p>
          <a:p>
            <a:pPr marL="0" indent="0">
              <a:buNone/>
            </a:pPr>
            <a:r>
              <a:rPr lang="en-US" sz="1900"/>
              <a:t>They get the money, we get the pain.</a:t>
            </a:r>
          </a:p>
          <a:p>
            <a:pPr marL="0" indent="0">
              <a:buNone/>
            </a:pPr>
            <a:endParaRPr lang="en-US" sz="1900"/>
          </a:p>
        </p:txBody>
      </p:sp>
    </p:spTree>
    <p:extLst>
      <p:ext uri="{BB962C8B-B14F-4D97-AF65-F5344CB8AC3E}">
        <p14:creationId xmlns:p14="http://schemas.microsoft.com/office/powerpoint/2010/main" val="724843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356BC55-AEB7-A429-8E40-EAB0CB10CE7E}"/>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800" kern="1200">
                <a:solidFill>
                  <a:schemeClr val="tx1"/>
                </a:solidFill>
                <a:latin typeface="+mj-lt"/>
                <a:ea typeface="+mj-ea"/>
                <a:cs typeface="+mj-cs"/>
              </a:rPr>
              <a:t>Programming Ideas for “American Lyricism”</a:t>
            </a:r>
          </a:p>
        </p:txBody>
      </p:sp>
      <p:sp>
        <p:nvSpPr>
          <p:cNvPr id="1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A6EAD5B-77E0-5E2D-1D80-6F0FAF8D2008}"/>
              </a:ext>
            </a:extLst>
          </p:cNvPr>
          <p:cNvSpPr>
            <a:spLocks noGrp="1"/>
          </p:cNvSpPr>
          <p:nvPr>
            <p:ph idx="1"/>
          </p:nvPr>
        </p:nvSpPr>
        <p:spPr>
          <a:xfrm>
            <a:off x="630936" y="2660904"/>
            <a:ext cx="4818888" cy="3547872"/>
          </a:xfrm>
        </p:spPr>
        <p:txBody>
          <a:bodyPr vert="horz" lIns="91440" tIns="45720" rIns="91440" bIns="45720" rtlCol="0" anchor="t">
            <a:normAutofit/>
          </a:bodyPr>
          <a:lstStyle/>
          <a:p>
            <a:r>
              <a:rPr lang="en-US" sz="2200"/>
              <a:t>Visit the Algo the Robot page on wondermedialibrary.org. What is an algorithm? How do algorithms affect your life online? How do algorithms affect your life offline? Where in the song do you hear algorithms referenced?</a:t>
            </a:r>
          </a:p>
          <a:p>
            <a:r>
              <a:rPr lang="en-US" sz="2200"/>
              <a:t>The song called “American Lyricism” was also titled “The Anti-Algorithm Song.” Which title do you think better fits the lyrics and why?</a:t>
            </a:r>
          </a:p>
          <a:p>
            <a:pPr marL="0"/>
            <a:endParaRPr lang="en-US" sz="2200"/>
          </a:p>
        </p:txBody>
      </p:sp>
      <p:pic>
        <p:nvPicPr>
          <p:cNvPr id="7" name="Picture 6" descr="A blue and purple text&#10;&#10;AI-generated content may be incorrect.">
            <a:extLst>
              <a:ext uri="{FF2B5EF4-FFF2-40B4-BE49-F238E27FC236}">
                <a16:creationId xmlns:a16="http://schemas.microsoft.com/office/drawing/2014/main" id="{DBCCD043-A7DA-A0F9-23AA-F556AD7505F9}"/>
              </a:ext>
            </a:extLst>
          </p:cNvPr>
          <p:cNvPicPr>
            <a:picLocks noChangeAspect="1"/>
          </p:cNvPicPr>
          <p:nvPr/>
        </p:nvPicPr>
        <p:blipFill>
          <a:blip r:embed="rId3"/>
          <a:stretch>
            <a:fillRect/>
          </a:stretch>
        </p:blipFill>
        <p:spPr>
          <a:xfrm>
            <a:off x="6099048" y="1723072"/>
            <a:ext cx="5458968" cy="3411855"/>
          </a:xfrm>
          <a:prstGeom prst="rect">
            <a:avLst/>
          </a:prstGeom>
        </p:spPr>
      </p:pic>
    </p:spTree>
    <p:extLst>
      <p:ext uri="{BB962C8B-B14F-4D97-AF65-F5344CB8AC3E}">
        <p14:creationId xmlns:p14="http://schemas.microsoft.com/office/powerpoint/2010/main" val="2563030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88F26-BFAB-33CB-F236-B382FAC0B425}"/>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Algo the Robot website game</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uple of posters with text overlay&#10;&#10;AI-generated content may be incorrect.">
            <a:extLst>
              <a:ext uri="{FF2B5EF4-FFF2-40B4-BE49-F238E27FC236}">
                <a16:creationId xmlns:a16="http://schemas.microsoft.com/office/drawing/2014/main" id="{A6DBD25C-5E67-F5CB-9200-289615AD445D}"/>
              </a:ext>
            </a:extLst>
          </p:cNvPr>
          <p:cNvPicPr>
            <a:picLocks noGrp="1" noChangeAspect="1"/>
          </p:cNvPicPr>
          <p:nvPr>
            <p:ph idx="1"/>
          </p:nvPr>
        </p:nvPicPr>
        <p:blipFill>
          <a:blip r:embed="rId2"/>
          <a:stretch>
            <a:fillRect/>
          </a:stretch>
        </p:blipFill>
        <p:spPr>
          <a:xfrm>
            <a:off x="4654296" y="917224"/>
            <a:ext cx="7214616" cy="4996119"/>
          </a:xfrm>
          <a:prstGeom prst="rect">
            <a:avLst/>
          </a:prstGeom>
        </p:spPr>
      </p:pic>
    </p:spTree>
    <p:extLst>
      <p:ext uri="{BB962C8B-B14F-4D97-AF65-F5344CB8AC3E}">
        <p14:creationId xmlns:p14="http://schemas.microsoft.com/office/powerpoint/2010/main" val="4254298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descr="A white rectangular box with black text&#10;&#10;AI-generated content may be incorrect.">
            <a:extLst>
              <a:ext uri="{FF2B5EF4-FFF2-40B4-BE49-F238E27FC236}">
                <a16:creationId xmlns:a16="http://schemas.microsoft.com/office/drawing/2014/main" id="{243BFBA6-B3B2-B33B-07CC-32898527C6B9}"/>
              </a:ext>
            </a:extLst>
          </p:cNvPr>
          <p:cNvPicPr>
            <a:picLocks noGrp="1" noChangeAspect="1"/>
          </p:cNvPicPr>
          <p:nvPr>
            <p:ph sz="half" idx="2"/>
          </p:nvPr>
        </p:nvPicPr>
        <p:blipFill>
          <a:blip r:embed="rId2"/>
          <a:stretch>
            <a:fillRect/>
          </a:stretch>
        </p:blipFill>
        <p:spPr>
          <a:xfrm>
            <a:off x="7709274" y="520749"/>
            <a:ext cx="2440939"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5" name="Arc 2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CDF93D8-D4DE-2C32-4865-940504AED2B3}"/>
              </a:ext>
            </a:extLst>
          </p:cNvPr>
          <p:cNvSpPr>
            <a:spLocks noGrp="1"/>
          </p:cNvSpPr>
          <p:nvPr>
            <p:ph sz="half" idx="1"/>
          </p:nvPr>
        </p:nvSpPr>
        <p:spPr>
          <a:xfrm>
            <a:off x="838201" y="1984443"/>
            <a:ext cx="5257800" cy="4192520"/>
          </a:xfrm>
        </p:spPr>
        <p:txBody>
          <a:bodyPr vert="horz" lIns="91440" tIns="45720" rIns="91440" bIns="45720" rtlCol="0">
            <a:normAutofit/>
          </a:bodyPr>
          <a:lstStyle/>
          <a:p>
            <a:r>
              <a:rPr lang="en-US" sz="2000"/>
              <a:t>Analyze the song using the Center for Media Literacy’s 5 key media literacy questions </a:t>
            </a:r>
            <a:r>
              <a:rPr lang="en-US" sz="2000">
                <a:sym typeface="Wingdings" pitchFamily="2" charset="2"/>
              </a:rPr>
              <a:t></a:t>
            </a:r>
            <a:endParaRPr lang="en-US" sz="2000"/>
          </a:p>
          <a:p>
            <a:endParaRPr lang="en-US" sz="2000"/>
          </a:p>
          <a:p>
            <a:r>
              <a:rPr lang="en-US" sz="2000"/>
              <a:t>What does this message want to you do, feel, think or believe?</a:t>
            </a:r>
          </a:p>
          <a:p>
            <a:endParaRPr lang="en-US" sz="2000"/>
          </a:p>
          <a:p>
            <a:r>
              <a:rPr lang="en-US" sz="2000"/>
              <a:t>Why was this message sent?</a:t>
            </a:r>
          </a:p>
          <a:p>
            <a:endParaRPr lang="en-US" sz="2000"/>
          </a:p>
          <a:p>
            <a:r>
              <a:rPr lang="en-US" sz="2000"/>
              <a:t>What words in the lyrics make the most impact on you? Why? Describe the mood set by the music. Does it fit the lyrics?</a:t>
            </a:r>
          </a:p>
          <a:p>
            <a:endParaRPr lang="en-US" sz="2000"/>
          </a:p>
          <a:p>
            <a:endParaRPr lang="en-US" sz="2000"/>
          </a:p>
          <a:p>
            <a:endParaRPr lang="en-US" sz="2000"/>
          </a:p>
        </p:txBody>
      </p:sp>
    </p:spTree>
    <p:extLst>
      <p:ext uri="{BB962C8B-B14F-4D97-AF65-F5344CB8AC3E}">
        <p14:creationId xmlns:p14="http://schemas.microsoft.com/office/powerpoint/2010/main" val="4133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CA6CB3-135E-F07B-497E-774668EA75EE}"/>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2600" kern="1200">
                <a:solidFill>
                  <a:schemeClr val="tx1"/>
                </a:solidFill>
                <a:latin typeface="+mj-lt"/>
                <a:ea typeface="+mj-ea"/>
                <a:cs typeface="+mj-cs"/>
              </a:rPr>
              <a:t>Play the “Daily Media Use” game at WonderMediaLibrary.org and consider what you do online instead of connecting IRL with friends and family as this song describes.</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screenshot of a cell phone&#10;&#10;AI-generated content may be incorrect.">
            <a:extLst>
              <a:ext uri="{FF2B5EF4-FFF2-40B4-BE49-F238E27FC236}">
                <a16:creationId xmlns:a16="http://schemas.microsoft.com/office/drawing/2014/main" id="{0A9C5AD2-DFDF-6F80-7E41-CC49A440056E}"/>
              </a:ext>
            </a:extLst>
          </p:cNvPr>
          <p:cNvPicPr>
            <a:picLocks noGrp="1" noChangeAspect="1"/>
          </p:cNvPicPr>
          <p:nvPr>
            <p:ph idx="1"/>
          </p:nvPr>
        </p:nvPicPr>
        <p:blipFill>
          <a:blip r:embed="rId2"/>
          <a:stretch>
            <a:fillRect/>
          </a:stretch>
        </p:blipFill>
        <p:spPr>
          <a:xfrm>
            <a:off x="5867991" y="640080"/>
            <a:ext cx="4787226" cy="5550408"/>
          </a:xfrm>
          <a:prstGeom prst="rect">
            <a:avLst/>
          </a:prstGeom>
        </p:spPr>
      </p:pic>
    </p:spTree>
    <p:extLst>
      <p:ext uri="{BB962C8B-B14F-4D97-AF65-F5344CB8AC3E}">
        <p14:creationId xmlns:p14="http://schemas.microsoft.com/office/powerpoint/2010/main" val="3891677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logo&#10;&#10;AI-generated content may be incorrect.">
            <a:extLst>
              <a:ext uri="{FF2B5EF4-FFF2-40B4-BE49-F238E27FC236}">
                <a16:creationId xmlns:a16="http://schemas.microsoft.com/office/drawing/2014/main" id="{61EC0F7F-D07A-5ABD-D42D-D4D27C143D5C}"/>
              </a:ext>
            </a:extLst>
          </p:cNvPr>
          <p:cNvPicPr>
            <a:picLocks noChangeAspect="1"/>
          </p:cNvPicPr>
          <p:nvPr/>
        </p:nvPicPr>
        <p:blipFill>
          <a:blip r:embed="rId2"/>
          <a:stretch>
            <a:fillRect/>
          </a:stretch>
        </p:blipFill>
        <p:spPr>
          <a:xfrm>
            <a:off x="990600" y="953838"/>
            <a:ext cx="10134600" cy="4889943"/>
          </a:xfrm>
          <a:prstGeom prst="rect">
            <a:avLst/>
          </a:prstGeom>
        </p:spPr>
      </p:pic>
    </p:spTree>
    <p:extLst>
      <p:ext uri="{BB962C8B-B14F-4D97-AF65-F5344CB8AC3E}">
        <p14:creationId xmlns:p14="http://schemas.microsoft.com/office/powerpoint/2010/main" val="1415346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TotalTime>
  <Words>598</Words>
  <Application>Microsoft Macintosh PowerPoint</Application>
  <PresentationFormat>Widescreen</PresentationFormat>
  <Paragraphs>57</Paragraphs>
  <Slides>8</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Aptos Display</vt:lpstr>
      <vt:lpstr>Arial</vt:lpstr>
      <vt:lpstr>Calibri</vt:lpstr>
      <vt:lpstr>Wingdings</vt:lpstr>
      <vt:lpstr>Office Theme</vt:lpstr>
      <vt:lpstr>Example of Wonder Media Library Programming</vt:lpstr>
      <vt:lpstr>“American Lyricism” by Jeff Moehle </vt:lpstr>
      <vt:lpstr>“American Lyricism” https://bit.ly/46tGKUs  </vt:lpstr>
      <vt:lpstr>Programming Ideas for “American Lyricism”</vt:lpstr>
      <vt:lpstr>Algo the Robot website game</vt:lpstr>
      <vt:lpstr>PowerPoint Presentation</vt:lpstr>
      <vt:lpstr>Play the “Daily Media Use” game at WonderMediaLibrary.org and consider what you do online instead of connecting IRL with friends and family as this song describes.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Sue Ellen Christian</dc:creator>
  <cp:lastModifiedBy>Sue Ellen Christian</cp:lastModifiedBy>
  <cp:revision>3</cp:revision>
  <dcterms:created xsi:type="dcterms:W3CDTF">2025-08-15T16:59:22Z</dcterms:created>
  <dcterms:modified xsi:type="dcterms:W3CDTF">2025-08-15T17:15:04Z</dcterms:modified>
</cp:coreProperties>
</file>